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diagrams/data1.xml" ContentType="application/vnd.openxmlformats-officedocument.drawingml.diagramData+xml"/>
  <Override PartName="/ppt/diagrams/data3.xml" ContentType="application/vnd.openxmlformats-officedocument.drawingml.diagramData+xml"/>
  <Override PartName="/ppt/diagrams/data2.xml" ContentType="application/vnd.openxmlformats-officedocument.drawingml.diagramData+xml"/>
  <Override PartName="/ppt/presentation.xml" ContentType="application/vnd.openxmlformats-officedocument.presentationml.presentation.main+xml"/>
  <Override PartName="/ppt/slides/slide1.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diagrams/layout1.xml" ContentType="application/vnd.openxmlformats-officedocument.drawingml.diagramLayout+xml"/>
  <Override PartName="/ppt/diagrams/quickStyle1.xml" ContentType="application/vnd.openxmlformats-officedocument.drawingml.diagramStyle+xml"/>
  <Override PartName="/ppt/diagrams/drawing3.xml" ContentType="application/vnd.ms-office.drawingml.diagramDrawing+xml"/>
  <Override PartName="/ppt/diagrams/colors3.xml" ContentType="application/vnd.openxmlformats-officedocument.drawingml.diagramColors+xml"/>
  <Override PartName="/ppt/diagrams/quickStyle3.xml" ContentType="application/vnd.openxmlformats-officedocument.drawingml.diagramStyle+xml"/>
  <Override PartName="/ppt/diagrams/layout3.xml" ContentType="application/vnd.openxmlformats-officedocument.drawingml.diagramLayout+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68" r:id="rId4"/>
    <p:sldId id="270" r:id="rId5"/>
    <p:sldId id="269" r:id="rId6"/>
    <p:sldId id="259" r:id="rId7"/>
    <p:sldId id="260" r:id="rId8"/>
    <p:sldId id="261" r:id="rId9"/>
    <p:sldId id="262" r:id="rId10"/>
    <p:sldId id="263" r:id="rId11"/>
    <p:sldId id="264" r:id="rId12"/>
    <p:sldId id="265" r:id="rId13"/>
    <p:sldId id="266" r:id="rId14"/>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őoldal" id="{A249CE77-210F-42F1-BC8F-D09CFDC03743}">
          <p14:sldIdLst>
            <p14:sldId id="256"/>
            <p14:sldId id="267"/>
            <p14:sldId id="268"/>
            <p14:sldId id="270"/>
            <p14:sldId id="269"/>
          </p14:sldIdLst>
        </p14:section>
        <p14:section name="Lehetőségek" id="{D7DE1500-000A-42EA-ACB5-C329C18923C2}">
          <p14:sldIdLst>
            <p14:sldId id="259"/>
            <p14:sldId id="260"/>
          </p14:sldIdLst>
        </p14:section>
        <p14:section name="Market" id="{B046EF9C-EB86-49F6-9360-C138B383EF30}">
          <p14:sldIdLst>
            <p14:sldId id="261"/>
            <p14:sldId id="262"/>
          </p14:sldIdLst>
        </p14:section>
        <p14:section name="Megoldás" id="{7D5942C8-F0D5-4816-9FEF-351889184217}">
          <p14:sldIdLst>
            <p14:sldId id="263"/>
            <p14:sldId id="264"/>
          </p14:sldIdLst>
        </p14:section>
        <p14:section name="Recept feltöltés" id="{66244F65-BE9B-43D7-9F0C-E27FD767903B}">
          <p14:sldIdLst>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4E43"/>
    <a:srgbClr val="6F5C5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9279DE-4281-A8BE-0337-426B73846831}" v="225" dt="2025-04-01T06:52:04.2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63" autoAdjust="0"/>
    <p:restoredTop sz="94660"/>
  </p:normalViewPr>
  <p:slideViewPr>
    <p:cSldViewPr snapToGrid="0">
      <p:cViewPr varScale="1">
        <p:scale>
          <a:sx n="106" d="100"/>
          <a:sy n="106" d="100"/>
        </p:scale>
        <p:origin x="120" y="2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23" Type="http://schemas.openxmlformats.org/officeDocument/2006/relationships/customXml" Target="../customXml/item3.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ju Richárd Dániel 622" userId="S::varric622@hengersor.hu::80d515fd-eeb5-4990-bbe9-9f3b0ec41160" providerId="AD" clId="Web-{73CD220D-A522-E496-0910-6D14ABF48B66}"/>
    <pc:docChg chg="addSld delSld modSld sldOrd modMainMaster addSection delSection modSection">
      <pc:chgData name="Varju Richárd Dániel 622" userId="S::varric622@hengersor.hu::80d515fd-eeb5-4990-bbe9-9f3b0ec41160" providerId="AD" clId="Web-{73CD220D-A522-E496-0910-6D14ABF48B66}" dt="2025-03-26T08:45:16.136" v="965"/>
      <pc:docMkLst>
        <pc:docMk/>
      </pc:docMkLst>
      <pc:sldChg chg="addSp delSp modSp mod setBg">
        <pc:chgData name="Varju Richárd Dániel 622" userId="S::varric622@hengersor.hu::80d515fd-eeb5-4990-bbe9-9f3b0ec41160" providerId="AD" clId="Web-{73CD220D-A522-E496-0910-6D14ABF48B66}" dt="2025-03-26T08:34:30.322" v="922"/>
        <pc:sldMkLst>
          <pc:docMk/>
          <pc:sldMk cId="4266748471" sldId="256"/>
        </pc:sldMkLst>
        <pc:spChg chg="mod">
          <ac:chgData name="Varju Richárd Dániel 622" userId="S::varric622@hengersor.hu::80d515fd-eeb5-4990-bbe9-9f3b0ec41160" providerId="AD" clId="Web-{73CD220D-A522-E496-0910-6D14ABF48B66}" dt="2025-03-26T07:49:21.235" v="42" actId="20577"/>
          <ac:spMkLst>
            <pc:docMk/>
            <pc:sldMk cId="4266748471" sldId="256"/>
            <ac:spMk id="2" creationId="{00000000-0000-0000-0000-000000000000}"/>
          </ac:spMkLst>
        </pc:spChg>
        <pc:spChg chg="mod">
          <ac:chgData name="Varju Richárd Dániel 622" userId="S::varric622@hengersor.hu::80d515fd-eeb5-4990-bbe9-9f3b0ec41160" providerId="AD" clId="Web-{73CD220D-A522-E496-0910-6D14ABF48B66}" dt="2025-03-26T07:45:03.682" v="37"/>
          <ac:spMkLst>
            <pc:docMk/>
            <pc:sldMk cId="4266748471" sldId="256"/>
            <ac:spMk id="3" creationId="{00000000-0000-0000-0000-000000000000}"/>
          </ac:spMkLst>
        </pc:spChg>
        <pc:spChg chg="add del">
          <ac:chgData name="Varju Richárd Dániel 622" userId="S::varric622@hengersor.hu::80d515fd-eeb5-4990-bbe9-9f3b0ec41160" providerId="AD" clId="Web-{73CD220D-A522-E496-0910-6D14ABF48B66}" dt="2025-03-26T07:44:53.994" v="34"/>
          <ac:spMkLst>
            <pc:docMk/>
            <pc:sldMk cId="4266748471" sldId="256"/>
            <ac:spMk id="9" creationId="{6F828D28-8E09-41CC-8229-3070B5467A96}"/>
          </ac:spMkLst>
        </pc:spChg>
        <pc:spChg chg="add del">
          <ac:chgData name="Varju Richárd Dániel 622" userId="S::varric622@hengersor.hu::80d515fd-eeb5-4990-bbe9-9f3b0ec41160" providerId="AD" clId="Web-{73CD220D-A522-E496-0910-6D14ABF48B66}" dt="2025-03-26T07:44:53.994" v="34"/>
          <ac:spMkLst>
            <pc:docMk/>
            <pc:sldMk cId="4266748471" sldId="256"/>
            <ac:spMk id="11" creationId="{D5B012D8-7F27-4758-9AC6-C889B154BD73}"/>
          </ac:spMkLst>
        </pc:spChg>
        <pc:spChg chg="add del">
          <ac:chgData name="Varju Richárd Dániel 622" userId="S::varric622@hengersor.hu::80d515fd-eeb5-4990-bbe9-9f3b0ec41160" providerId="AD" clId="Web-{73CD220D-A522-E496-0910-6D14ABF48B66}" dt="2025-03-26T07:44:53.994" v="34"/>
          <ac:spMkLst>
            <pc:docMk/>
            <pc:sldMk cId="4266748471" sldId="256"/>
            <ac:spMk id="13" creationId="{4063B759-00FC-46D1-9898-8E8625268FAF}"/>
          </ac:spMkLst>
        </pc:spChg>
        <pc:spChg chg="add del">
          <ac:chgData name="Varju Richárd Dániel 622" userId="S::varric622@hengersor.hu::80d515fd-eeb5-4990-bbe9-9f3b0ec41160" providerId="AD" clId="Web-{73CD220D-A522-E496-0910-6D14ABF48B66}" dt="2025-03-26T07:45:03.651" v="36"/>
          <ac:spMkLst>
            <pc:docMk/>
            <pc:sldMk cId="4266748471" sldId="256"/>
            <ac:spMk id="15" creationId="{08C9B587-E65E-4B52-B37C-ABEBB6E87928}"/>
          </ac:spMkLst>
        </pc:spChg>
        <pc:spChg chg="add del">
          <ac:chgData name="Varju Richárd Dániel 622" userId="S::varric622@hengersor.hu::80d515fd-eeb5-4990-bbe9-9f3b0ec41160" providerId="AD" clId="Web-{73CD220D-A522-E496-0910-6D14ABF48B66}" dt="2025-03-26T07:45:03.651" v="36"/>
          <ac:spMkLst>
            <pc:docMk/>
            <pc:sldMk cId="4266748471" sldId="256"/>
            <ac:spMk id="16" creationId="{0671A8AE-40A1-4631-A6B8-581AFF065482}"/>
          </ac:spMkLst>
        </pc:spChg>
        <pc:spChg chg="add del">
          <ac:chgData name="Varju Richárd Dániel 622" userId="S::varric622@hengersor.hu::80d515fd-eeb5-4990-bbe9-9f3b0ec41160" providerId="AD" clId="Web-{73CD220D-A522-E496-0910-6D14ABF48B66}" dt="2025-03-26T07:45:03.651" v="36"/>
          <ac:spMkLst>
            <pc:docMk/>
            <pc:sldMk cId="4266748471" sldId="256"/>
            <ac:spMk id="17" creationId="{AB58EF07-17C2-48CF-ABB0-EEF1F17CB8F0}"/>
          </ac:spMkLst>
        </pc:spChg>
        <pc:spChg chg="add del">
          <ac:chgData name="Varju Richárd Dániel 622" userId="S::varric622@hengersor.hu::80d515fd-eeb5-4990-bbe9-9f3b0ec41160" providerId="AD" clId="Web-{73CD220D-A522-E496-0910-6D14ABF48B66}" dt="2025-03-26T07:45:03.651" v="36"/>
          <ac:spMkLst>
            <pc:docMk/>
            <pc:sldMk cId="4266748471" sldId="256"/>
            <ac:spMk id="18" creationId="{AF2F604E-43BE-4DC3-B983-E071523364F8}"/>
          </ac:spMkLst>
        </pc:spChg>
        <pc:spChg chg="add">
          <ac:chgData name="Varju Richárd Dániel 622" userId="S::varric622@hengersor.hu::80d515fd-eeb5-4990-bbe9-9f3b0ec41160" providerId="AD" clId="Web-{73CD220D-A522-E496-0910-6D14ABF48B66}" dt="2025-03-26T07:45:03.682" v="37"/>
          <ac:spMkLst>
            <pc:docMk/>
            <pc:sldMk cId="4266748471" sldId="256"/>
            <ac:spMk id="20" creationId="{22A397E7-BF60-45B2-84C7-B074B76C37A7}"/>
          </ac:spMkLst>
        </pc:spChg>
        <pc:spChg chg="add">
          <ac:chgData name="Varju Richárd Dániel 622" userId="S::varric622@hengersor.hu::80d515fd-eeb5-4990-bbe9-9f3b0ec41160" providerId="AD" clId="Web-{73CD220D-A522-E496-0910-6D14ABF48B66}" dt="2025-03-26T07:45:03.682" v="37"/>
          <ac:spMkLst>
            <pc:docMk/>
            <pc:sldMk cId="4266748471" sldId="256"/>
            <ac:spMk id="21" creationId="{890DEF05-784E-4B61-89E4-04C4ECF4E5A0}"/>
          </ac:spMkLst>
        </pc:spChg>
        <pc:picChg chg="add mod ord">
          <ac:chgData name="Varju Richárd Dániel 622" userId="S::varric622@hengersor.hu::80d515fd-eeb5-4990-bbe9-9f3b0ec41160" providerId="AD" clId="Web-{73CD220D-A522-E496-0910-6D14ABF48B66}" dt="2025-03-26T07:45:03.682" v="37"/>
          <ac:picMkLst>
            <pc:docMk/>
            <pc:sldMk cId="4266748471" sldId="256"/>
            <ac:picMk id="4" creationId="{57A637C1-B209-2FA4-6DF6-76C998AD1B0F}"/>
          </ac:picMkLst>
        </pc:picChg>
        <pc:cxnChg chg="add">
          <ac:chgData name="Varju Richárd Dániel 622" userId="S::varric622@hengersor.hu::80d515fd-eeb5-4990-bbe9-9f3b0ec41160" providerId="AD" clId="Web-{73CD220D-A522-E496-0910-6D14ABF48B66}" dt="2025-03-26T07:45:03.682" v="37"/>
          <ac:cxnSpMkLst>
            <pc:docMk/>
            <pc:sldMk cId="4266748471" sldId="256"/>
            <ac:cxnSpMk id="22" creationId="{C41BAEC7-F7B0-4224-8B18-8F74B7D87F0B}"/>
          </ac:cxnSpMkLst>
        </pc:cxnChg>
      </pc:sldChg>
      <pc:sldChg chg="addSp delSp modSp new mod setBg addAnim">
        <pc:chgData name="Varju Richárd Dániel 622" userId="S::varric622@hengersor.hu::80d515fd-eeb5-4990-bbe9-9f3b0ec41160" providerId="AD" clId="Web-{73CD220D-A522-E496-0910-6D14ABF48B66}" dt="2025-03-26T08:34:30.322" v="922"/>
        <pc:sldMkLst>
          <pc:docMk/>
          <pc:sldMk cId="95403816" sldId="257"/>
        </pc:sldMkLst>
        <pc:spChg chg="add del mod">
          <ac:chgData name="Varju Richárd Dániel 622" userId="S::varric622@hengersor.hu::80d515fd-eeb5-4990-bbe9-9f3b0ec41160" providerId="AD" clId="Web-{73CD220D-A522-E496-0910-6D14ABF48B66}" dt="2025-03-26T08:11:39.645" v="763"/>
          <ac:spMkLst>
            <pc:docMk/>
            <pc:sldMk cId="95403816" sldId="257"/>
            <ac:spMk id="2" creationId="{918F4563-A5AC-9B8C-7DC2-653739DBB472}"/>
          </ac:spMkLst>
        </pc:spChg>
        <pc:spChg chg="del">
          <ac:chgData name="Varju Richárd Dániel 622" userId="S::varric622@hengersor.hu::80d515fd-eeb5-4990-bbe9-9f3b0ec41160" providerId="AD" clId="Web-{73CD220D-A522-E496-0910-6D14ABF48B66}" dt="2025-03-26T07:49:47.986" v="43"/>
          <ac:spMkLst>
            <pc:docMk/>
            <pc:sldMk cId="95403816" sldId="257"/>
            <ac:spMk id="3" creationId="{1BD74551-8F32-4A4B-03E0-D78C2B5B1281}"/>
          </ac:spMkLst>
        </pc:spChg>
        <pc:spChg chg="add del mod">
          <ac:chgData name="Varju Richárd Dániel 622" userId="S::varric622@hengersor.hu::80d515fd-eeb5-4990-bbe9-9f3b0ec41160" providerId="AD" clId="Web-{73CD220D-A522-E496-0910-6D14ABF48B66}" dt="2025-03-26T07:58:44.641" v="421"/>
          <ac:spMkLst>
            <pc:docMk/>
            <pc:sldMk cId="95403816" sldId="257"/>
            <ac:spMk id="6" creationId="{19BB5CE1-250B-2776-C4DD-8102C3171C41}"/>
          </ac:spMkLst>
        </pc:spChg>
        <pc:spChg chg="add del">
          <ac:chgData name="Varju Richárd Dániel 622" userId="S::varric622@hengersor.hu::80d515fd-eeb5-4990-bbe9-9f3b0ec41160" providerId="AD" clId="Web-{73CD220D-A522-E496-0910-6D14ABF48B66}" dt="2025-03-26T07:58:42.219" v="419"/>
          <ac:spMkLst>
            <pc:docMk/>
            <pc:sldMk cId="95403816" sldId="257"/>
            <ac:spMk id="7" creationId="{84213B84-C433-E5AC-1345-2DE6FF847A10}"/>
          </ac:spMkLst>
        </pc:spChg>
        <pc:spChg chg="add del mod">
          <ac:chgData name="Varju Richárd Dániel 622" userId="S::varric622@hengersor.hu::80d515fd-eeb5-4990-bbe9-9f3b0ec41160" providerId="AD" clId="Web-{73CD220D-A522-E496-0910-6D14ABF48B66}" dt="2025-03-26T08:08:05.984" v="742"/>
          <ac:spMkLst>
            <pc:docMk/>
            <pc:sldMk cId="95403816" sldId="257"/>
            <ac:spMk id="8" creationId="{7F6D86CF-765D-ABC5-15D1-A081A9EA96C6}"/>
          </ac:spMkLst>
        </pc:spChg>
        <pc:spChg chg="add del mod">
          <ac:chgData name="Varju Richárd Dániel 622" userId="S::varric622@hengersor.hu::80d515fd-eeb5-4990-bbe9-9f3b0ec41160" providerId="AD" clId="Web-{73CD220D-A522-E496-0910-6D14ABF48B66}" dt="2025-03-26T08:08:08.609" v="743"/>
          <ac:spMkLst>
            <pc:docMk/>
            <pc:sldMk cId="95403816" sldId="257"/>
            <ac:spMk id="10" creationId="{F055E960-2B12-81C7-75F7-E3071B221AA4}"/>
          </ac:spMkLst>
        </pc:spChg>
        <pc:spChg chg="add del">
          <ac:chgData name="Varju Richárd Dániel 622" userId="S::varric622@hengersor.hu::80d515fd-eeb5-4990-bbe9-9f3b0ec41160" providerId="AD" clId="Web-{73CD220D-A522-E496-0910-6D14ABF48B66}" dt="2025-03-26T08:10:59.816" v="756"/>
          <ac:spMkLst>
            <pc:docMk/>
            <pc:sldMk cId="95403816" sldId="257"/>
            <ac:spMk id="13" creationId="{332082D6-3112-FA2A-60AB-C67B70237B68}"/>
          </ac:spMkLst>
        </pc:spChg>
        <pc:spChg chg="add mod ord">
          <ac:chgData name="Varju Richárd Dániel 622" userId="S::varric622@hengersor.hu::80d515fd-eeb5-4990-bbe9-9f3b0ec41160" providerId="AD" clId="Web-{73CD220D-A522-E496-0910-6D14ABF48B66}" dt="2025-03-26T08:25:51.246" v="905" actId="14100"/>
          <ac:spMkLst>
            <pc:docMk/>
            <pc:sldMk cId="95403816" sldId="257"/>
            <ac:spMk id="14" creationId="{E1F00A9D-0A7E-41C9-EDBC-6FFE0DBB12A1}"/>
          </ac:spMkLst>
        </pc:spChg>
        <pc:spChg chg="add mod">
          <ac:chgData name="Varju Richárd Dániel 622" userId="S::varric622@hengersor.hu::80d515fd-eeb5-4990-bbe9-9f3b0ec41160" providerId="AD" clId="Web-{73CD220D-A522-E496-0910-6D14ABF48B66}" dt="2025-03-26T08:26:14.434" v="908"/>
          <ac:spMkLst>
            <pc:docMk/>
            <pc:sldMk cId="95403816" sldId="257"/>
            <ac:spMk id="15" creationId="{1484E425-51E4-7794-106D-91B89874A266}"/>
          </ac:spMkLst>
        </pc:spChg>
        <pc:spChg chg="add mod">
          <ac:chgData name="Varju Richárd Dániel 622" userId="S::varric622@hengersor.hu::80d515fd-eeb5-4990-bbe9-9f3b0ec41160" providerId="AD" clId="Web-{73CD220D-A522-E496-0910-6D14ABF48B66}" dt="2025-03-26T08:20:29.394" v="869" actId="1076"/>
          <ac:spMkLst>
            <pc:docMk/>
            <pc:sldMk cId="95403816" sldId="257"/>
            <ac:spMk id="16" creationId="{3460FC90-BDC0-1C6D-0A91-49737764910F}"/>
          </ac:spMkLst>
        </pc:spChg>
        <pc:spChg chg="add del mod">
          <ac:chgData name="Varju Richárd Dániel 622" userId="S::varric622@hengersor.hu::80d515fd-eeb5-4990-bbe9-9f3b0ec41160" providerId="AD" clId="Web-{73CD220D-A522-E496-0910-6D14ABF48B66}" dt="2025-03-26T08:18:33.109" v="841"/>
          <ac:spMkLst>
            <pc:docMk/>
            <pc:sldMk cId="95403816" sldId="257"/>
            <ac:spMk id="18" creationId="{E153F3D0-2FB3-8424-5944-0CEE7B3781AB}"/>
          </ac:spMkLst>
        </pc:spChg>
        <pc:spChg chg="add del">
          <ac:chgData name="Varju Richárd Dániel 622" userId="S::varric622@hengersor.hu::80d515fd-eeb5-4990-bbe9-9f3b0ec41160" providerId="AD" clId="Web-{73CD220D-A522-E496-0910-6D14ABF48B66}" dt="2025-03-26T08:11:39.598" v="762"/>
          <ac:spMkLst>
            <pc:docMk/>
            <pc:sldMk cId="95403816" sldId="257"/>
            <ac:spMk id="19" creationId="{A7AE9375-4664-4DB2-922D-2782A6E439AC}"/>
          </ac:spMkLst>
        </pc:spChg>
        <pc:spChg chg="add mod">
          <ac:chgData name="Varju Richárd Dániel 622" userId="S::varric622@hengersor.hu::80d515fd-eeb5-4990-bbe9-9f3b0ec41160" providerId="AD" clId="Web-{73CD220D-A522-E496-0910-6D14ABF48B66}" dt="2025-03-26T08:20:39.378" v="873" actId="14100"/>
          <ac:spMkLst>
            <pc:docMk/>
            <pc:sldMk cId="95403816" sldId="257"/>
            <ac:spMk id="20" creationId="{BE3206BA-517D-F87C-8CD5-5E6DD65FF7D5}"/>
          </ac:spMkLst>
        </pc:spChg>
        <pc:spChg chg="add del">
          <ac:chgData name="Varju Richárd Dániel 622" userId="S::varric622@hengersor.hu::80d515fd-eeb5-4990-bbe9-9f3b0ec41160" providerId="AD" clId="Web-{73CD220D-A522-E496-0910-6D14ABF48B66}" dt="2025-03-26T08:18:23.422" v="838"/>
          <ac:spMkLst>
            <pc:docMk/>
            <pc:sldMk cId="95403816" sldId="257"/>
            <ac:spMk id="28" creationId="{B95B9BA8-1D69-4796-85F5-B6D0BD52354B}"/>
          </ac:spMkLst>
        </pc:spChg>
        <pc:spChg chg="add mod">
          <ac:chgData name="Varju Richárd Dániel 622" userId="S::varric622@hengersor.hu::80d515fd-eeb5-4990-bbe9-9f3b0ec41160" providerId="AD" clId="Web-{73CD220D-A522-E496-0910-6D14ABF48B66}" dt="2025-03-26T08:21:14.145" v="880" actId="1076"/>
          <ac:spMkLst>
            <pc:docMk/>
            <pc:sldMk cId="95403816" sldId="257"/>
            <ac:spMk id="31" creationId="{01C142CF-6911-7AE2-AC2F-4EB2B7B89919}"/>
          </ac:spMkLst>
        </pc:spChg>
        <pc:grpChg chg="add">
          <ac:chgData name="Varju Richárd Dániel 622" userId="S::varric622@hengersor.hu::80d515fd-eeb5-4990-bbe9-9f3b0ec41160" providerId="AD" clId="Web-{73CD220D-A522-E496-0910-6D14ABF48B66}" dt="2025-03-26T08:11:39.645" v="763"/>
          <ac:grpSpMkLst>
            <pc:docMk/>
            <pc:sldMk cId="95403816" sldId="257"/>
            <ac:grpSpMk id="29" creationId="{93CBDBE1-B300-4C21-9F06-E127BB3166A7}"/>
          </ac:grpSpMkLst>
        </pc:grpChg>
        <pc:grpChg chg="add mod">
          <ac:chgData name="Varju Richárd Dániel 622" userId="S::varric622@hengersor.hu::80d515fd-eeb5-4990-bbe9-9f3b0ec41160" providerId="AD" clId="Web-{73CD220D-A522-E496-0910-6D14ABF48B66}" dt="2025-03-26T08:24:54.072" v="898" actId="1076"/>
          <ac:grpSpMkLst>
            <pc:docMk/>
            <pc:sldMk cId="95403816" sldId="257"/>
            <ac:grpSpMk id="32" creationId="{052B896B-89B8-037E-B8BD-98512B660C57}"/>
          </ac:grpSpMkLst>
        </pc:grpChg>
        <pc:picChg chg="add del mod ord">
          <ac:chgData name="Varju Richárd Dániel 622" userId="S::varric622@hengersor.hu::80d515fd-eeb5-4990-bbe9-9f3b0ec41160" providerId="AD" clId="Web-{73CD220D-A522-E496-0910-6D14ABF48B66}" dt="2025-03-26T08:18:02.858" v="834"/>
          <ac:picMkLst>
            <pc:docMk/>
            <pc:sldMk cId="95403816" sldId="257"/>
            <ac:picMk id="4" creationId="{81662496-B6D8-CAD1-935C-DA374D0A9337}"/>
          </ac:picMkLst>
        </pc:picChg>
        <pc:picChg chg="add del mod">
          <ac:chgData name="Varju Richárd Dániel 622" userId="S::varric622@hengersor.hu::80d515fd-eeb5-4990-bbe9-9f3b0ec41160" providerId="AD" clId="Web-{73CD220D-A522-E496-0910-6D14ABF48B66}" dt="2025-03-26T08:17:58.608" v="832"/>
          <ac:picMkLst>
            <pc:docMk/>
            <pc:sldMk cId="95403816" sldId="257"/>
            <ac:picMk id="9" creationId="{931584D0-759F-A97A-9401-9E9B40B63E22}"/>
          </ac:picMkLst>
        </pc:picChg>
        <pc:picChg chg="add del mod">
          <ac:chgData name="Varju Richárd Dániel 622" userId="S::varric622@hengersor.hu::80d515fd-eeb5-4990-bbe9-9f3b0ec41160" providerId="AD" clId="Web-{73CD220D-A522-E496-0910-6D14ABF48B66}" dt="2025-03-26T08:01:52.599" v="465"/>
          <ac:picMkLst>
            <pc:docMk/>
            <pc:sldMk cId="95403816" sldId="257"/>
            <ac:picMk id="11" creationId="{120C302F-42C1-32D8-C212-321D21EB572F}"/>
          </ac:picMkLst>
        </pc:picChg>
        <pc:picChg chg="add del mod ord">
          <ac:chgData name="Varju Richárd Dániel 622" userId="S::varric622@hengersor.hu::80d515fd-eeb5-4990-bbe9-9f3b0ec41160" providerId="AD" clId="Web-{73CD220D-A522-E496-0910-6D14ABF48B66}" dt="2025-03-26T08:18:00.530" v="833"/>
          <ac:picMkLst>
            <pc:docMk/>
            <pc:sldMk cId="95403816" sldId="257"/>
            <ac:picMk id="12" creationId="{3F4129B4-87B9-68BF-A009-B26A9124C0A2}"/>
          </ac:picMkLst>
        </pc:picChg>
        <pc:picChg chg="add del mod">
          <ac:chgData name="Varju Richárd Dániel 622" userId="S::varric622@hengersor.hu::80d515fd-eeb5-4990-bbe9-9f3b0ec41160" providerId="AD" clId="Web-{73CD220D-A522-E496-0910-6D14ABF48B66}" dt="2025-03-26T08:23:26.836" v="886"/>
          <ac:picMkLst>
            <pc:docMk/>
            <pc:sldMk cId="95403816" sldId="257"/>
            <ac:picMk id="33" creationId="{E8446FF6-E679-DB9F-C3C4-2D823A9176BD}"/>
          </ac:picMkLst>
        </pc:picChg>
        <pc:picChg chg="add del mod">
          <ac:chgData name="Varju Richárd Dániel 622" userId="S::varric622@hengersor.hu::80d515fd-eeb5-4990-bbe9-9f3b0ec41160" providerId="AD" clId="Web-{73CD220D-A522-E496-0910-6D14ABF48B66}" dt="2025-03-26T08:23:37.086" v="888"/>
          <ac:picMkLst>
            <pc:docMk/>
            <pc:sldMk cId="95403816" sldId="257"/>
            <ac:picMk id="34" creationId="{BB81CEFD-ED49-0A7F-BBB3-6B708C87480B}"/>
          </ac:picMkLst>
        </pc:picChg>
        <pc:picChg chg="add del mod">
          <ac:chgData name="Varju Richárd Dániel 622" userId="S::varric622@hengersor.hu::80d515fd-eeb5-4990-bbe9-9f3b0ec41160" providerId="AD" clId="Web-{73CD220D-A522-E496-0910-6D14ABF48B66}" dt="2025-03-26T08:24:40.322" v="894"/>
          <ac:picMkLst>
            <pc:docMk/>
            <pc:sldMk cId="95403816" sldId="257"/>
            <ac:picMk id="35" creationId="{EABA6D0C-B2A5-4963-3BC1-11A86DF78FEA}"/>
          </ac:picMkLst>
        </pc:picChg>
        <pc:picChg chg="add del mod">
          <ac:chgData name="Varju Richárd Dániel 622" userId="S::varric622@hengersor.hu::80d515fd-eeb5-4990-bbe9-9f3b0ec41160" providerId="AD" clId="Web-{73CD220D-A522-E496-0910-6D14ABF48B66}" dt="2025-03-26T08:24:50.010" v="897"/>
          <ac:picMkLst>
            <pc:docMk/>
            <pc:sldMk cId="95403816" sldId="257"/>
            <ac:picMk id="36" creationId="{F38C6382-B363-20FF-A3F7-3DF067371470}"/>
          </ac:picMkLst>
        </pc:picChg>
        <pc:cxnChg chg="add del">
          <ac:chgData name="Varju Richárd Dániel 622" userId="S::varric622@hengersor.hu::80d515fd-eeb5-4990-bbe9-9f3b0ec41160" providerId="AD" clId="Web-{73CD220D-A522-E496-0910-6D14ABF48B66}" dt="2025-03-26T08:11:39.598" v="762"/>
          <ac:cxnSpMkLst>
            <pc:docMk/>
            <pc:sldMk cId="95403816" sldId="257"/>
            <ac:cxnSpMk id="21" creationId="{EE504C98-6397-41C1-A8D8-2D9C4ED307E0}"/>
          </ac:cxnSpMkLst>
        </pc:cxnChg>
        <pc:cxnChg chg="add del">
          <ac:chgData name="Varju Richárd Dániel 622" userId="S::varric622@hengersor.hu::80d515fd-eeb5-4990-bbe9-9f3b0ec41160" providerId="AD" clId="Web-{73CD220D-A522-E496-0910-6D14ABF48B66}" dt="2025-03-26T08:11:39.598" v="762"/>
          <ac:cxnSpMkLst>
            <pc:docMk/>
            <pc:sldMk cId="95403816" sldId="257"/>
            <ac:cxnSpMk id="23" creationId="{B7188D9B-1674-419B-A379-D1632A7EC3A2}"/>
          </ac:cxnSpMkLst>
        </pc:cxnChg>
      </pc:sldChg>
      <pc:sldChg chg="new del">
        <pc:chgData name="Varju Richárd Dániel 622" userId="S::varric622@hengersor.hu::80d515fd-eeb5-4990-bbe9-9f3b0ec41160" providerId="AD" clId="Web-{73CD220D-A522-E496-0910-6D14ABF48B66}" dt="2025-03-26T08:30:50.082" v="910"/>
        <pc:sldMkLst>
          <pc:docMk/>
          <pc:sldMk cId="2556686857" sldId="258"/>
        </pc:sldMkLst>
      </pc:sldChg>
      <pc:sldChg chg="addSp delSp modSp new mod ord modTransition setBg modClrScheme chgLayout">
        <pc:chgData name="Varju Richárd Dániel 622" userId="S::varric622@hengersor.hu::80d515fd-eeb5-4990-bbe9-9f3b0ec41160" providerId="AD" clId="Web-{73CD220D-A522-E496-0910-6D14ABF48B66}" dt="2025-03-26T08:45:16.136" v="965"/>
        <pc:sldMkLst>
          <pc:docMk/>
          <pc:sldMk cId="2709323749" sldId="258"/>
        </pc:sldMkLst>
        <pc:spChg chg="del">
          <ac:chgData name="Varju Richárd Dániel 622" userId="S::varric622@hengersor.hu::80d515fd-eeb5-4990-bbe9-9f3b0ec41160" providerId="AD" clId="Web-{73CD220D-A522-E496-0910-6D14ABF48B66}" dt="2025-03-26T08:31:11.457" v="912"/>
          <ac:spMkLst>
            <pc:docMk/>
            <pc:sldMk cId="2709323749" sldId="258"/>
            <ac:spMk id="2" creationId="{D6D76253-4367-256B-FA5B-31E569504D1E}"/>
          </ac:spMkLst>
        </pc:spChg>
        <pc:spChg chg="del">
          <ac:chgData name="Varju Richárd Dániel 622" userId="S::varric622@hengersor.hu::80d515fd-eeb5-4990-bbe9-9f3b0ec41160" providerId="AD" clId="Web-{73CD220D-A522-E496-0910-6D14ABF48B66}" dt="2025-03-26T08:31:11.457" v="912"/>
          <ac:spMkLst>
            <pc:docMk/>
            <pc:sldMk cId="2709323749" sldId="258"/>
            <ac:spMk id="3" creationId="{843DBC5C-09C2-E190-64F2-27DFC9B1BF39}"/>
          </ac:spMkLst>
        </pc:spChg>
        <pc:spChg chg="add mod">
          <ac:chgData name="Varju Richárd Dániel 622" userId="S::varric622@hengersor.hu::80d515fd-eeb5-4990-bbe9-9f3b0ec41160" providerId="AD" clId="Web-{73CD220D-A522-E496-0910-6D14ABF48B66}" dt="2025-03-26T08:42:30.710" v="963"/>
          <ac:spMkLst>
            <pc:docMk/>
            <pc:sldMk cId="2709323749" sldId="258"/>
            <ac:spMk id="6" creationId="{DD23EBB5-B896-4C45-02C4-E6B384B6CE67}"/>
          </ac:spMkLst>
        </pc:spChg>
        <pc:spChg chg="add">
          <ac:chgData name="Varju Richárd Dániel 622" userId="S::varric622@hengersor.hu::80d515fd-eeb5-4990-bbe9-9f3b0ec41160" providerId="AD" clId="Web-{73CD220D-A522-E496-0910-6D14ABF48B66}" dt="2025-03-26T08:31:31.911" v="914"/>
          <ac:spMkLst>
            <pc:docMk/>
            <pc:sldMk cId="2709323749" sldId="258"/>
            <ac:spMk id="10" creationId="{42A4FC2C-047E-45A5-965D-8E1E3BF09BC6}"/>
          </ac:spMkLst>
        </pc:spChg>
        <pc:picChg chg="add mod">
          <ac:chgData name="Varju Richárd Dániel 622" userId="S::varric622@hengersor.hu::80d515fd-eeb5-4990-bbe9-9f3b0ec41160" providerId="AD" clId="Web-{73CD220D-A522-E496-0910-6D14ABF48B66}" dt="2025-03-26T08:31:31.911" v="914"/>
          <ac:picMkLst>
            <pc:docMk/>
            <pc:sldMk cId="2709323749" sldId="258"/>
            <ac:picMk id="5" creationId="{8D3A0AB9-E665-7055-8EC9-678C6275F8ED}"/>
          </ac:picMkLst>
        </pc:picChg>
      </pc:sldChg>
      <pc:sldChg chg="addSp delSp modSp new mod ord">
        <pc:chgData name="Varju Richárd Dániel 622" userId="S::varric622@hengersor.hu::80d515fd-eeb5-4990-bbe9-9f3b0ec41160" providerId="AD" clId="Web-{73CD220D-A522-E496-0910-6D14ABF48B66}" dt="2025-03-26T08:40:40.941" v="951"/>
        <pc:sldMkLst>
          <pc:docMk/>
          <pc:sldMk cId="2837199877" sldId="259"/>
        </pc:sldMkLst>
        <pc:spChg chg="add del mod">
          <ac:chgData name="Varju Richárd Dániel 622" userId="S::varric622@hengersor.hu::80d515fd-eeb5-4990-bbe9-9f3b0ec41160" providerId="AD" clId="Web-{73CD220D-A522-E496-0910-6D14ABF48B66}" dt="2025-03-26T08:40:40.941" v="951"/>
          <ac:spMkLst>
            <pc:docMk/>
            <pc:sldMk cId="2837199877" sldId="259"/>
            <ac:spMk id="2" creationId="{DD23EBB5-B896-4C45-02C4-E6B384B6CE67}"/>
          </ac:spMkLst>
        </pc:spChg>
      </pc:sldChg>
      <pc:sldMasterChg chg="mod setBg modSldLayout">
        <pc:chgData name="Varju Richárd Dániel 622" userId="S::varric622@hengersor.hu::80d515fd-eeb5-4990-bbe9-9f3b0ec41160" providerId="AD" clId="Web-{73CD220D-A522-E496-0910-6D14ABF48B66}" dt="2025-03-26T08:34:30.322" v="922"/>
        <pc:sldMasterMkLst>
          <pc:docMk/>
          <pc:sldMasterMk cId="798062927" sldId="2147483648"/>
        </pc:sldMasterMkLst>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331746569" sldId="2147483649"/>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3810502996" sldId="2147483650"/>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356358126" sldId="2147483651"/>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324695496" sldId="2147483652"/>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3429168541" sldId="2147483653"/>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3997832783" sldId="2147483654"/>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078127673" sldId="2147483655"/>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2903084306" sldId="2147483656"/>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883066043" sldId="2147483657"/>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663091269" sldId="2147483658"/>
          </pc:sldLayoutMkLst>
        </pc:sldLayoutChg>
        <pc:sldLayoutChg chg="mod">
          <pc:chgData name="Varju Richárd Dániel 622" userId="S::varric622@hengersor.hu::80d515fd-eeb5-4990-bbe9-9f3b0ec41160" providerId="AD" clId="Web-{73CD220D-A522-E496-0910-6D14ABF48B66}" dt="2025-03-26T08:34:30.322" v="922"/>
          <pc:sldLayoutMkLst>
            <pc:docMk/>
            <pc:sldMasterMk cId="798062927" sldId="2147483648"/>
            <pc:sldLayoutMk cId="1772255771" sldId="2147483659"/>
          </pc:sldLayoutMkLst>
        </pc:sldLayoutChg>
      </pc:sldMasterChg>
    </pc:docChg>
  </pc:docChgLst>
  <pc:docChgLst>
    <pc:chgData name="Varju Richárd Dániel 622" userId="S::varric622@hengersor.hu::80d515fd-eeb5-4990-bbe9-9f3b0ec41160" providerId="AD" clId="Web-{A39279DE-4281-A8BE-0337-426B73846831}"/>
    <pc:docChg chg="modSld">
      <pc:chgData name="Varju Richárd Dániel 622" userId="S::varric622@hengersor.hu::80d515fd-eeb5-4990-bbe9-9f3b0ec41160" providerId="AD" clId="Web-{A39279DE-4281-A8BE-0337-426B73846831}" dt="2025-04-01T06:52:04.248" v="133" actId="14100"/>
      <pc:docMkLst>
        <pc:docMk/>
      </pc:docMkLst>
      <pc:sldChg chg="modSp">
        <pc:chgData name="Varju Richárd Dániel 622" userId="S::varric622@hengersor.hu::80d515fd-eeb5-4990-bbe9-9f3b0ec41160" providerId="AD" clId="Web-{A39279DE-4281-A8BE-0337-426B73846831}" dt="2025-04-01T06:39:44.162" v="32"/>
        <pc:sldMkLst>
          <pc:docMk/>
          <pc:sldMk cId="1118856411" sldId="264"/>
        </pc:sldMkLst>
        <pc:picChg chg="mod">
          <ac:chgData name="Varju Richárd Dániel 622" userId="S::varric622@hengersor.hu::80d515fd-eeb5-4990-bbe9-9f3b0ec41160" providerId="AD" clId="Web-{A39279DE-4281-A8BE-0337-426B73846831}" dt="2025-04-01T06:39:44.162" v="32"/>
          <ac:picMkLst>
            <pc:docMk/>
            <pc:sldMk cId="1118856411" sldId="264"/>
            <ac:picMk id="18" creationId="{DAA18747-B416-7C51-2F8A-F409D4D9C05C}"/>
          </ac:picMkLst>
        </pc:picChg>
      </pc:sldChg>
      <pc:sldChg chg="modSp">
        <pc:chgData name="Varju Richárd Dániel 622" userId="S::varric622@hengersor.hu::80d515fd-eeb5-4990-bbe9-9f3b0ec41160" providerId="AD" clId="Web-{A39279DE-4281-A8BE-0337-426B73846831}" dt="2025-04-01T06:52:04.248" v="133" actId="14100"/>
        <pc:sldMkLst>
          <pc:docMk/>
          <pc:sldMk cId="2776999868" sldId="266"/>
        </pc:sldMkLst>
        <pc:spChg chg="mod">
          <ac:chgData name="Varju Richárd Dániel 622" userId="S::varric622@hengersor.hu::80d515fd-eeb5-4990-bbe9-9f3b0ec41160" providerId="AD" clId="Web-{A39279DE-4281-A8BE-0337-426B73846831}" dt="2025-04-01T06:52:04.248" v="133" actId="14100"/>
          <ac:spMkLst>
            <pc:docMk/>
            <pc:sldMk cId="2776999868" sldId="266"/>
            <ac:spMk id="6" creationId="{871CBA9B-ED77-48BA-A649-ACA1B2C6F1BF}"/>
          </ac:spMkLst>
        </pc:spChg>
        <pc:spChg chg="mod">
          <ac:chgData name="Varju Richárd Dániel 622" userId="S::varric622@hengersor.hu::80d515fd-eeb5-4990-bbe9-9f3b0ec41160" providerId="AD" clId="Web-{A39279DE-4281-A8BE-0337-426B73846831}" dt="2025-04-01T06:32:51.881" v="27" actId="20577"/>
          <ac:spMkLst>
            <pc:docMk/>
            <pc:sldMk cId="2776999868" sldId="266"/>
            <ac:spMk id="18" creationId="{40FF337B-86BE-4A0A-AF9A-7F3FB2C4FE51}"/>
          </ac:spMkLst>
        </pc:spChg>
        <pc:picChg chg="mod">
          <ac:chgData name="Varju Richárd Dániel 622" userId="S::varric622@hengersor.hu::80d515fd-eeb5-4990-bbe9-9f3b0ec41160" providerId="AD" clId="Web-{A39279DE-4281-A8BE-0337-426B73846831}" dt="2025-04-01T06:32:44.943" v="26"/>
          <ac:picMkLst>
            <pc:docMk/>
            <pc:sldMk cId="2776999868" sldId="266"/>
            <ac:picMk id="12" creationId="{75458C21-F3BF-209A-E6B7-A17755375276}"/>
          </ac:picMkLst>
        </pc:picChg>
        <pc:picChg chg="mod">
          <ac:chgData name="Varju Richárd Dániel 622" userId="S::varric622@hengersor.hu::80d515fd-eeb5-4990-bbe9-9f3b0ec41160" providerId="AD" clId="Web-{A39279DE-4281-A8BE-0337-426B73846831}" dt="2025-04-01T06:31:10.499" v="24" actId="1076"/>
          <ac:picMkLst>
            <pc:docMk/>
            <pc:sldMk cId="2776999868" sldId="266"/>
            <ac:picMk id="13" creationId="{52AB5A93-4855-4482-AA6C-58A36556254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41C096-2BE0-4CC4-BE20-E39C527D47FD}" type="doc">
      <dgm:prSet loTypeId="urn:microsoft.com/office/officeart/2005/8/layout/hProcess9" loCatId="process" qsTypeId="urn:microsoft.com/office/officeart/2005/8/quickstyle/simple4" qsCatId="simple" csTypeId="urn:microsoft.com/office/officeart/2005/8/colors/colorful1" csCatId="colorful" phldr="1"/>
      <dgm:spPr/>
      <dgm:t>
        <a:bodyPr/>
        <a:lstStyle/>
        <a:p>
          <a:endParaRPr lang="hu-HU"/>
        </a:p>
      </dgm:t>
    </dgm:pt>
    <dgm:pt modelId="{F0A299D6-B309-4953-80B2-8CBAC7C313C9}">
      <dgm:prSet/>
      <dgm:spPr>
        <a:effectLst>
          <a:outerShdw blurRad="419100" dist="50800" dir="5400000" algn="t" rotWithShape="0">
            <a:prstClr val="black">
              <a:alpha val="40000"/>
            </a:prstClr>
          </a:outerShdw>
        </a:effectLst>
      </dgm:spPr>
      <dgm:t>
        <a:bodyPr/>
        <a:lstStyle/>
        <a:p>
          <a:r>
            <a:rPr lang="en-US" dirty="0">
              <a:effectLst>
                <a:outerShdw blurRad="419100" dist="50800" dir="5400000" algn="ctr" rotWithShape="0">
                  <a:prstClr val="black">
                    <a:alpha val="40000"/>
                  </a:prstClr>
                </a:outerShdw>
              </a:effectLst>
            </a:rPr>
            <a:t>I'm </a:t>
          </a:r>
          <a:r>
            <a:rPr lang="en-US" dirty="0" err="1">
              <a:effectLst>
                <a:outerShdw blurRad="419100" dist="50800" dir="5400000" algn="ctr" rotWithShape="0">
                  <a:prstClr val="black">
                    <a:alpha val="40000"/>
                  </a:prstClr>
                </a:outerShdw>
              </a:effectLst>
            </a:rPr>
            <a:t>Ricsi</a:t>
          </a:r>
          <a:r>
            <a:rPr lang="en-US" dirty="0">
              <a:effectLst>
                <a:outerShdw blurRad="419100" dist="50800" dir="5400000" algn="ctr" rotWithShape="0">
                  <a:prstClr val="black">
                    <a:alpha val="40000"/>
                  </a:prstClr>
                </a:outerShdw>
              </a:effectLst>
            </a:rPr>
            <a:t>, I did the documentation and the ppt, which </a:t>
          </a:r>
          <a:r>
            <a:rPr lang="en-US" dirty="0" err="1">
              <a:effectLst>
                <a:outerShdw blurRad="419100" dist="50800" dir="5400000" algn="ctr" rotWithShape="0">
                  <a:prstClr val="black">
                    <a:alpha val="40000"/>
                  </a:prstClr>
                </a:outerShdw>
              </a:effectLst>
            </a:rPr>
            <a:t>Ákos</a:t>
          </a:r>
          <a:r>
            <a:rPr lang="en-US" dirty="0">
              <a:effectLst>
                <a:outerShdw blurRad="419100" dist="50800" dir="5400000" algn="ctr" rotWithShape="0">
                  <a:prstClr val="black">
                    <a:alpha val="40000"/>
                  </a:prstClr>
                </a:outerShdw>
              </a:effectLst>
            </a:rPr>
            <a:t> helped me with. More and more data and information were added to it. </a:t>
          </a:r>
          <a:endParaRPr lang="hu-HU" dirty="0">
            <a:effectLst>
              <a:outerShdw blurRad="419100" dist="50800" dir="5400000" algn="ctr" rotWithShape="0">
                <a:prstClr val="black">
                  <a:alpha val="40000"/>
                </a:prstClr>
              </a:outerShdw>
            </a:effectLst>
          </a:endParaRPr>
        </a:p>
      </dgm:t>
    </dgm:pt>
    <dgm:pt modelId="{1030273B-9274-4BE1-BB79-C21DB25ACBED}" type="parTrans" cxnId="{C1CF63C0-0D8B-4733-B312-7B350105FC38}">
      <dgm:prSet/>
      <dgm:spPr/>
      <dgm:t>
        <a:bodyPr/>
        <a:lstStyle/>
        <a:p>
          <a:endParaRPr lang="hu-HU"/>
        </a:p>
      </dgm:t>
    </dgm:pt>
    <dgm:pt modelId="{C6F7C541-2F78-4941-A1EE-9982ECB3DE0F}" type="sibTrans" cxnId="{C1CF63C0-0D8B-4733-B312-7B350105FC38}">
      <dgm:prSet/>
      <dgm:spPr/>
      <dgm:t>
        <a:bodyPr/>
        <a:lstStyle/>
        <a:p>
          <a:endParaRPr lang="hu-HU"/>
        </a:p>
      </dgm:t>
    </dgm:pt>
    <dgm:pt modelId="{49DDF3FA-C5C3-4599-AB05-91DB448FC192}" type="pres">
      <dgm:prSet presAssocID="{8441C096-2BE0-4CC4-BE20-E39C527D47FD}" presName="CompostProcess" presStyleCnt="0">
        <dgm:presLayoutVars>
          <dgm:dir/>
          <dgm:resizeHandles val="exact"/>
        </dgm:presLayoutVars>
      </dgm:prSet>
      <dgm:spPr/>
    </dgm:pt>
    <dgm:pt modelId="{0A499AB0-E0D3-4B1A-8CD1-6209FD9B4C81}" type="pres">
      <dgm:prSet presAssocID="{8441C096-2BE0-4CC4-BE20-E39C527D47FD}" presName="arrow" presStyleLbl="bgShp" presStyleIdx="0" presStyleCnt="1"/>
      <dgm:spPr/>
    </dgm:pt>
    <dgm:pt modelId="{96788554-97B0-465E-A7C3-578DE01E7226}" type="pres">
      <dgm:prSet presAssocID="{8441C096-2BE0-4CC4-BE20-E39C527D47FD}" presName="linearProcess" presStyleCnt="0"/>
      <dgm:spPr/>
    </dgm:pt>
    <dgm:pt modelId="{04F9F8D5-C9D2-4994-A310-BE08440EB7E2}" type="pres">
      <dgm:prSet presAssocID="{F0A299D6-B309-4953-80B2-8CBAC7C313C9}" presName="textNode" presStyleLbl="node1" presStyleIdx="0" presStyleCnt="1">
        <dgm:presLayoutVars>
          <dgm:bulletEnabled val="1"/>
        </dgm:presLayoutVars>
      </dgm:prSet>
      <dgm:spPr/>
    </dgm:pt>
  </dgm:ptLst>
  <dgm:cxnLst>
    <dgm:cxn modelId="{5F59BE66-9851-4548-9617-6836857A8B87}" type="presOf" srcId="{8441C096-2BE0-4CC4-BE20-E39C527D47FD}" destId="{49DDF3FA-C5C3-4599-AB05-91DB448FC192}" srcOrd="0" destOrd="0" presId="urn:microsoft.com/office/officeart/2005/8/layout/hProcess9"/>
    <dgm:cxn modelId="{C1CF63C0-0D8B-4733-B312-7B350105FC38}" srcId="{8441C096-2BE0-4CC4-BE20-E39C527D47FD}" destId="{F0A299D6-B309-4953-80B2-8CBAC7C313C9}" srcOrd="0" destOrd="0" parTransId="{1030273B-9274-4BE1-BB79-C21DB25ACBED}" sibTransId="{C6F7C541-2F78-4941-A1EE-9982ECB3DE0F}"/>
    <dgm:cxn modelId="{041369D3-A06F-4956-88FB-A85A5AEF6C2B}" type="presOf" srcId="{F0A299D6-B309-4953-80B2-8CBAC7C313C9}" destId="{04F9F8D5-C9D2-4994-A310-BE08440EB7E2}" srcOrd="0" destOrd="0" presId="urn:microsoft.com/office/officeart/2005/8/layout/hProcess9"/>
    <dgm:cxn modelId="{3011D8DA-C908-46E1-A540-0BC7A273CE7C}" type="presParOf" srcId="{49DDF3FA-C5C3-4599-AB05-91DB448FC192}" destId="{0A499AB0-E0D3-4B1A-8CD1-6209FD9B4C81}" srcOrd="0" destOrd="0" presId="urn:microsoft.com/office/officeart/2005/8/layout/hProcess9"/>
    <dgm:cxn modelId="{35E8256F-B436-4427-BD5C-251FAB24427A}" type="presParOf" srcId="{49DDF3FA-C5C3-4599-AB05-91DB448FC192}" destId="{96788554-97B0-465E-A7C3-578DE01E7226}" srcOrd="1" destOrd="0" presId="urn:microsoft.com/office/officeart/2005/8/layout/hProcess9"/>
    <dgm:cxn modelId="{132393B7-3445-45DE-9F91-DB02D87DDC9E}" type="presParOf" srcId="{96788554-97B0-465E-A7C3-578DE01E7226}" destId="{04F9F8D5-C9D2-4994-A310-BE08440EB7E2}" srcOrd="0" destOrd="0" presId="urn:microsoft.com/office/officeart/2005/8/layout/hProcess9"/>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D05D19-CAF0-4A6A-B97A-A94BA24CD198}" type="doc">
      <dgm:prSet loTypeId="urn:microsoft.com/office/officeart/2005/8/layout/hProcess9" loCatId="process" qsTypeId="urn:microsoft.com/office/officeart/2005/8/quickstyle/simple4" qsCatId="simple" csTypeId="urn:microsoft.com/office/officeart/2005/8/colors/colorful1" csCatId="colorful" phldr="1"/>
      <dgm:spPr/>
      <dgm:t>
        <a:bodyPr/>
        <a:lstStyle/>
        <a:p>
          <a:endParaRPr lang="hu-HU"/>
        </a:p>
      </dgm:t>
    </dgm:pt>
    <dgm:pt modelId="{46C6F139-252C-424C-B1A1-66B056809746}">
      <dgm:prSet/>
      <dgm:spPr/>
      <dgm:t>
        <a:bodyPr/>
        <a:lstStyle/>
        <a:p>
          <a:r>
            <a:rPr lang="en-US" dirty="0">
              <a:effectLst>
                <a:outerShdw blurRad="419100" dist="50800" dir="5400000" algn="ctr" rotWithShape="0">
                  <a:prstClr val="black">
                    <a:alpha val="40000"/>
                  </a:prstClr>
                </a:outerShdw>
              </a:effectLst>
            </a:rPr>
            <a:t>I'm </a:t>
          </a:r>
          <a:r>
            <a:rPr lang="en-US" dirty="0" err="1">
              <a:effectLst>
                <a:outerShdw blurRad="419100" dist="50800" dir="5400000" algn="ctr" rotWithShape="0">
                  <a:prstClr val="black">
                    <a:alpha val="40000"/>
                  </a:prstClr>
                </a:outerShdw>
              </a:effectLst>
            </a:rPr>
            <a:t>Ákos</a:t>
          </a:r>
          <a:r>
            <a:rPr lang="en-US" dirty="0">
              <a:effectLst>
                <a:outerShdw blurRad="419100" dist="50800" dir="5400000" algn="ctr" rotWithShape="0">
                  <a:prstClr val="black">
                    <a:alpha val="40000"/>
                  </a:prstClr>
                </a:outerShdw>
              </a:effectLst>
            </a:rPr>
            <a:t>, I created most of the website, which </a:t>
          </a:r>
          <a:r>
            <a:rPr lang="en-US" dirty="0" err="1">
              <a:effectLst>
                <a:outerShdw blurRad="419100" dist="50800" dir="5400000" algn="ctr" rotWithShape="0">
                  <a:prstClr val="black">
                    <a:alpha val="40000"/>
                  </a:prstClr>
                </a:outerShdw>
              </a:effectLst>
            </a:rPr>
            <a:t>Ricsi</a:t>
          </a:r>
          <a:r>
            <a:rPr lang="en-US" dirty="0">
              <a:effectLst>
                <a:outerShdw blurRad="419100" dist="50800" dir="5400000" algn="ctr" rotWithShape="0">
                  <a:prstClr val="black">
                    <a:alpha val="40000"/>
                  </a:prstClr>
                </a:outerShdw>
              </a:effectLst>
            </a:rPr>
            <a:t> helped me with. The website has been constantly getting more and more advanced features and design.</a:t>
          </a:r>
          <a:endParaRPr lang="hu-HU" dirty="0">
            <a:effectLst>
              <a:outerShdw blurRad="419100" dist="50800" dir="5400000" algn="ctr" rotWithShape="0">
                <a:prstClr val="black">
                  <a:alpha val="40000"/>
                </a:prstClr>
              </a:outerShdw>
            </a:effectLst>
          </a:endParaRPr>
        </a:p>
      </dgm:t>
    </dgm:pt>
    <dgm:pt modelId="{4E947EBD-437F-45EA-98C6-88C5D3E635A5}" type="parTrans" cxnId="{D180BCD6-9E9E-49BC-B72A-30F71B1733A3}">
      <dgm:prSet/>
      <dgm:spPr/>
      <dgm:t>
        <a:bodyPr/>
        <a:lstStyle/>
        <a:p>
          <a:endParaRPr lang="hu-HU"/>
        </a:p>
      </dgm:t>
    </dgm:pt>
    <dgm:pt modelId="{AFA319B7-944F-46E1-B7F1-D2F400317DCC}" type="sibTrans" cxnId="{D180BCD6-9E9E-49BC-B72A-30F71B1733A3}">
      <dgm:prSet/>
      <dgm:spPr/>
      <dgm:t>
        <a:bodyPr/>
        <a:lstStyle/>
        <a:p>
          <a:endParaRPr lang="hu-HU"/>
        </a:p>
      </dgm:t>
    </dgm:pt>
    <dgm:pt modelId="{9AA277DF-80A6-49FA-833E-777F8F40534E}" type="pres">
      <dgm:prSet presAssocID="{79D05D19-CAF0-4A6A-B97A-A94BA24CD198}" presName="CompostProcess" presStyleCnt="0">
        <dgm:presLayoutVars>
          <dgm:dir/>
          <dgm:resizeHandles val="exact"/>
        </dgm:presLayoutVars>
      </dgm:prSet>
      <dgm:spPr/>
    </dgm:pt>
    <dgm:pt modelId="{FA8D5FA2-0C21-445E-8DA9-A66700419D1D}" type="pres">
      <dgm:prSet presAssocID="{79D05D19-CAF0-4A6A-B97A-A94BA24CD198}" presName="arrow" presStyleLbl="bgShp" presStyleIdx="0" presStyleCnt="1"/>
      <dgm:spPr/>
    </dgm:pt>
    <dgm:pt modelId="{013ADADD-58B1-4D4F-8448-45FB7920E9D1}" type="pres">
      <dgm:prSet presAssocID="{79D05D19-CAF0-4A6A-B97A-A94BA24CD198}" presName="linearProcess" presStyleCnt="0"/>
      <dgm:spPr/>
    </dgm:pt>
    <dgm:pt modelId="{9D77CDA3-2E6C-4701-8306-33EBC890ADD7}" type="pres">
      <dgm:prSet presAssocID="{46C6F139-252C-424C-B1A1-66B056809746}" presName="textNode" presStyleLbl="node1" presStyleIdx="0" presStyleCnt="1">
        <dgm:presLayoutVars>
          <dgm:bulletEnabled val="1"/>
        </dgm:presLayoutVars>
      </dgm:prSet>
      <dgm:spPr/>
    </dgm:pt>
  </dgm:ptLst>
  <dgm:cxnLst>
    <dgm:cxn modelId="{1BA7D028-28C8-4527-BC87-F1A0223D1115}" type="presOf" srcId="{46C6F139-252C-424C-B1A1-66B056809746}" destId="{9D77CDA3-2E6C-4701-8306-33EBC890ADD7}" srcOrd="0" destOrd="0" presId="urn:microsoft.com/office/officeart/2005/8/layout/hProcess9"/>
    <dgm:cxn modelId="{23923961-64D4-4F2C-945D-AE69A12237CD}" type="presOf" srcId="{79D05D19-CAF0-4A6A-B97A-A94BA24CD198}" destId="{9AA277DF-80A6-49FA-833E-777F8F40534E}" srcOrd="0" destOrd="0" presId="urn:microsoft.com/office/officeart/2005/8/layout/hProcess9"/>
    <dgm:cxn modelId="{D180BCD6-9E9E-49BC-B72A-30F71B1733A3}" srcId="{79D05D19-CAF0-4A6A-B97A-A94BA24CD198}" destId="{46C6F139-252C-424C-B1A1-66B056809746}" srcOrd="0" destOrd="0" parTransId="{4E947EBD-437F-45EA-98C6-88C5D3E635A5}" sibTransId="{AFA319B7-944F-46E1-B7F1-D2F400317DCC}"/>
    <dgm:cxn modelId="{161945A6-4383-4F75-9A8E-676C1EAC276E}" type="presParOf" srcId="{9AA277DF-80A6-49FA-833E-777F8F40534E}" destId="{FA8D5FA2-0C21-445E-8DA9-A66700419D1D}" srcOrd="0" destOrd="0" presId="urn:microsoft.com/office/officeart/2005/8/layout/hProcess9"/>
    <dgm:cxn modelId="{92C72032-BA07-4D61-87BE-14FDD71C9DB4}" type="presParOf" srcId="{9AA277DF-80A6-49FA-833E-777F8F40534E}" destId="{013ADADD-58B1-4D4F-8448-45FB7920E9D1}" srcOrd="1" destOrd="0" presId="urn:microsoft.com/office/officeart/2005/8/layout/hProcess9"/>
    <dgm:cxn modelId="{14F65B03-9C28-4110-953C-9DDA0681DD7B}" type="presParOf" srcId="{013ADADD-58B1-4D4F-8448-45FB7920E9D1}" destId="{9D77CDA3-2E6C-4701-8306-33EBC890ADD7}" srcOrd="0" destOrd="0" presId="urn:microsoft.com/office/officeart/2005/8/layout/hProcess9"/>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56C1F8-942B-47D2-AB6A-504D229826F6}" type="doc">
      <dgm:prSet loTypeId="urn:microsoft.com/office/officeart/2005/8/layout/vList2" loCatId="list" qsTypeId="urn:microsoft.com/office/officeart/2005/8/quickstyle/simple4" qsCatId="simple" csTypeId="urn:microsoft.com/office/officeart/2005/8/colors/colorful1" csCatId="colorful" phldr="1"/>
      <dgm:spPr/>
      <dgm:t>
        <a:bodyPr/>
        <a:lstStyle/>
        <a:p>
          <a:endParaRPr lang="hu-HU"/>
        </a:p>
      </dgm:t>
    </dgm:pt>
    <dgm:pt modelId="{E8994A1D-23DC-4FEE-B891-B23F3BC44190}">
      <dgm:prSet/>
      <dgm:spPr>
        <a:effectLst>
          <a:outerShdw blurRad="419100" dist="50800" dir="5400000" algn="ctr" rotWithShape="0">
            <a:schemeClr val="tx1">
              <a:alpha val="40000"/>
            </a:schemeClr>
          </a:outerShdw>
        </a:effectLst>
      </dgm:spPr>
      <dgm:t>
        <a:bodyPr/>
        <a:lstStyle/>
        <a:p>
          <a:r>
            <a:rPr lang="en-US" dirty="0">
              <a:effectLst>
                <a:outerShdw blurRad="419100" dist="50800" dir="5400000" algn="ctr" rotWithShape="0">
                  <a:prstClr val="black">
                    <a:alpha val="40000"/>
                  </a:prstClr>
                </a:outerShdw>
              </a:effectLst>
            </a:rPr>
            <a:t>A cooking website where several recipes would appear by selecting ingredients, which would be found according to different categories. The user could save and store their own recipes, and publish them if the admin allows them to. (The main criterion of masterwork is to solve a real-life problem </a:t>
          </a:r>
          <a:r>
            <a:rPr lang="en-US" dirty="0" err="1">
              <a:effectLst>
                <a:outerShdw blurRad="419100" dist="50800" dir="5400000" algn="ctr" rotWithShape="0">
                  <a:prstClr val="black">
                    <a:alpha val="40000"/>
                  </a:prstClr>
                </a:outerShdw>
              </a:effectLst>
            </a:rPr>
            <a:t>àour</a:t>
          </a:r>
          <a:r>
            <a:rPr lang="en-US" dirty="0">
              <a:effectLst>
                <a:outerShdw blurRad="419100" dist="50800" dir="5400000" algn="ctr" rotWithShape="0">
                  <a:prstClr val="black">
                    <a:alpha val="40000"/>
                  </a:prstClr>
                </a:outerShdw>
              </a:effectLst>
            </a:rPr>
            <a:t> goal is to filter out users who want to publicize recipes created with all kinds of incompatible ingredients</a:t>
          </a:r>
          <a:br>
            <a:rPr lang="en-US" dirty="0"/>
          </a:br>
          <a:br>
            <a:rPr lang="en-US" dirty="0"/>
          </a:br>
          <a:r>
            <a:rPr lang="en-US" dirty="0"/>
            <a:t>​</a:t>
          </a:r>
          <a:endParaRPr lang="hu-HU" dirty="0"/>
        </a:p>
      </dgm:t>
    </dgm:pt>
    <dgm:pt modelId="{E7ED8CEA-58F1-43F5-8210-A4C41390F34F}" type="parTrans" cxnId="{711ABE31-DCB7-4BA7-A46F-52D786FBAAA3}">
      <dgm:prSet/>
      <dgm:spPr/>
      <dgm:t>
        <a:bodyPr/>
        <a:lstStyle/>
        <a:p>
          <a:endParaRPr lang="hu-HU"/>
        </a:p>
      </dgm:t>
    </dgm:pt>
    <dgm:pt modelId="{952075E2-89AA-4323-88D4-9CA14FC2C11D}" type="sibTrans" cxnId="{711ABE31-DCB7-4BA7-A46F-52D786FBAAA3}">
      <dgm:prSet/>
      <dgm:spPr/>
      <dgm:t>
        <a:bodyPr/>
        <a:lstStyle/>
        <a:p>
          <a:endParaRPr lang="hu-HU"/>
        </a:p>
      </dgm:t>
    </dgm:pt>
    <dgm:pt modelId="{1DAD0C03-FB83-47A4-B61A-65473BBD409C}" type="pres">
      <dgm:prSet presAssocID="{1756C1F8-942B-47D2-AB6A-504D229826F6}" presName="linear" presStyleCnt="0">
        <dgm:presLayoutVars>
          <dgm:animLvl val="lvl"/>
          <dgm:resizeHandles val="exact"/>
        </dgm:presLayoutVars>
      </dgm:prSet>
      <dgm:spPr/>
    </dgm:pt>
    <dgm:pt modelId="{CE81D82B-B439-47B7-AB82-DD45AE91BD78}" type="pres">
      <dgm:prSet presAssocID="{E8994A1D-23DC-4FEE-B891-B23F3BC44190}" presName="parentText" presStyleLbl="node1" presStyleIdx="0" presStyleCnt="1">
        <dgm:presLayoutVars>
          <dgm:chMax val="0"/>
          <dgm:bulletEnabled val="1"/>
        </dgm:presLayoutVars>
      </dgm:prSet>
      <dgm:spPr/>
    </dgm:pt>
  </dgm:ptLst>
  <dgm:cxnLst>
    <dgm:cxn modelId="{711ABE31-DCB7-4BA7-A46F-52D786FBAAA3}" srcId="{1756C1F8-942B-47D2-AB6A-504D229826F6}" destId="{E8994A1D-23DC-4FEE-B891-B23F3BC44190}" srcOrd="0" destOrd="0" parTransId="{E7ED8CEA-58F1-43F5-8210-A4C41390F34F}" sibTransId="{952075E2-89AA-4323-88D4-9CA14FC2C11D}"/>
    <dgm:cxn modelId="{D3C0DE80-8EA8-40F0-87CF-611E80F6EE77}" type="presOf" srcId="{E8994A1D-23DC-4FEE-B891-B23F3BC44190}" destId="{CE81D82B-B439-47B7-AB82-DD45AE91BD78}" srcOrd="0" destOrd="0" presId="urn:microsoft.com/office/officeart/2005/8/layout/vList2"/>
    <dgm:cxn modelId="{203FCB8C-795B-419E-A4C2-2FAFF85BD1E5}" type="presOf" srcId="{1756C1F8-942B-47D2-AB6A-504D229826F6}" destId="{1DAD0C03-FB83-47A4-B61A-65473BBD409C}" srcOrd="0" destOrd="0" presId="urn:microsoft.com/office/officeart/2005/8/layout/vList2"/>
    <dgm:cxn modelId="{912C5D78-C4EE-4396-80E9-BEE8DF9EAE0E}" type="presParOf" srcId="{1DAD0C03-FB83-47A4-B61A-65473BBD409C}" destId="{CE81D82B-B439-47B7-AB82-DD45AE91BD78}" srcOrd="0" destOrd="0" presId="urn:microsoft.com/office/officeart/2005/8/layout/vList2"/>
  </dgm:cxnLst>
  <dgm:bg/>
  <dgm:whole/>
  <dgm:extLst>
    <a:ext uri="http://schemas.microsoft.com/office/drawing/2008/diagram">
      <dsp:dataModelExt xmlns:dsp="http://schemas.microsoft.com/office/drawing/2008/diagram" relId="rId20"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99AB0-E0D3-4B1A-8CD1-6209FD9B4C81}">
      <dsp:nvSpPr>
        <dsp:cNvPr id="0" name=""/>
        <dsp:cNvSpPr/>
      </dsp:nvSpPr>
      <dsp:spPr>
        <a:xfrm>
          <a:off x="275678" y="0"/>
          <a:ext cx="3124350" cy="1200329"/>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4F9F8D5-C9D2-4994-A310-BE08440EB7E2}">
      <dsp:nvSpPr>
        <dsp:cNvPr id="0" name=""/>
        <dsp:cNvSpPr/>
      </dsp:nvSpPr>
      <dsp:spPr>
        <a:xfrm>
          <a:off x="80406" y="360098"/>
          <a:ext cx="3514894" cy="48013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419100" dist="508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effectLst>
                <a:outerShdw blurRad="419100" dist="50800" dir="5400000" algn="ctr" rotWithShape="0">
                  <a:prstClr val="black">
                    <a:alpha val="40000"/>
                  </a:prstClr>
                </a:outerShdw>
              </a:effectLst>
            </a:rPr>
            <a:t>I'm </a:t>
          </a:r>
          <a:r>
            <a:rPr lang="en-US" sz="1000" kern="1200" dirty="0" err="1">
              <a:effectLst>
                <a:outerShdw blurRad="419100" dist="50800" dir="5400000" algn="ctr" rotWithShape="0">
                  <a:prstClr val="black">
                    <a:alpha val="40000"/>
                  </a:prstClr>
                </a:outerShdw>
              </a:effectLst>
            </a:rPr>
            <a:t>Ricsi</a:t>
          </a:r>
          <a:r>
            <a:rPr lang="en-US" sz="1000" kern="1200" dirty="0">
              <a:effectLst>
                <a:outerShdw blurRad="419100" dist="50800" dir="5400000" algn="ctr" rotWithShape="0">
                  <a:prstClr val="black">
                    <a:alpha val="40000"/>
                  </a:prstClr>
                </a:outerShdw>
              </a:effectLst>
            </a:rPr>
            <a:t>, I did the documentation and the ppt, which </a:t>
          </a:r>
          <a:r>
            <a:rPr lang="en-US" sz="1000" kern="1200" dirty="0" err="1">
              <a:effectLst>
                <a:outerShdw blurRad="419100" dist="50800" dir="5400000" algn="ctr" rotWithShape="0">
                  <a:prstClr val="black">
                    <a:alpha val="40000"/>
                  </a:prstClr>
                </a:outerShdw>
              </a:effectLst>
            </a:rPr>
            <a:t>Ákos</a:t>
          </a:r>
          <a:r>
            <a:rPr lang="en-US" sz="1000" kern="1200" dirty="0">
              <a:effectLst>
                <a:outerShdw blurRad="419100" dist="50800" dir="5400000" algn="ctr" rotWithShape="0">
                  <a:prstClr val="black">
                    <a:alpha val="40000"/>
                  </a:prstClr>
                </a:outerShdw>
              </a:effectLst>
            </a:rPr>
            <a:t> helped me with. More and more data and information were added to it. </a:t>
          </a:r>
          <a:endParaRPr lang="hu-HU" sz="1000" kern="1200" dirty="0">
            <a:effectLst>
              <a:outerShdw blurRad="419100" dist="50800" dir="5400000" algn="ctr" rotWithShape="0">
                <a:prstClr val="black">
                  <a:alpha val="40000"/>
                </a:prstClr>
              </a:outerShdw>
            </a:effectLst>
          </a:endParaRPr>
        </a:p>
      </dsp:txBody>
      <dsp:txXfrm>
        <a:off x="103844" y="383536"/>
        <a:ext cx="3468018" cy="4332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8D5FA2-0C21-445E-8DA9-A66700419D1D}">
      <dsp:nvSpPr>
        <dsp:cNvPr id="0" name=""/>
        <dsp:cNvSpPr/>
      </dsp:nvSpPr>
      <dsp:spPr>
        <a:xfrm>
          <a:off x="258023" y="0"/>
          <a:ext cx="2924269" cy="1477328"/>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9D77CDA3-2E6C-4701-8306-33EBC890ADD7}">
      <dsp:nvSpPr>
        <dsp:cNvPr id="0" name=""/>
        <dsp:cNvSpPr/>
      </dsp:nvSpPr>
      <dsp:spPr>
        <a:xfrm>
          <a:off x="225770" y="443198"/>
          <a:ext cx="2988775" cy="59093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effectLst>
                <a:outerShdw blurRad="419100" dist="50800" dir="5400000" algn="ctr" rotWithShape="0">
                  <a:prstClr val="black">
                    <a:alpha val="40000"/>
                  </a:prstClr>
                </a:outerShdw>
              </a:effectLst>
            </a:rPr>
            <a:t>I'm </a:t>
          </a:r>
          <a:r>
            <a:rPr lang="en-US" sz="1000" kern="1200" dirty="0" err="1">
              <a:effectLst>
                <a:outerShdw blurRad="419100" dist="50800" dir="5400000" algn="ctr" rotWithShape="0">
                  <a:prstClr val="black">
                    <a:alpha val="40000"/>
                  </a:prstClr>
                </a:outerShdw>
              </a:effectLst>
            </a:rPr>
            <a:t>Ákos</a:t>
          </a:r>
          <a:r>
            <a:rPr lang="en-US" sz="1000" kern="1200" dirty="0">
              <a:effectLst>
                <a:outerShdw blurRad="419100" dist="50800" dir="5400000" algn="ctr" rotWithShape="0">
                  <a:prstClr val="black">
                    <a:alpha val="40000"/>
                  </a:prstClr>
                </a:outerShdw>
              </a:effectLst>
            </a:rPr>
            <a:t>, I created most of the website, which </a:t>
          </a:r>
          <a:r>
            <a:rPr lang="en-US" sz="1000" kern="1200" dirty="0" err="1">
              <a:effectLst>
                <a:outerShdw blurRad="419100" dist="50800" dir="5400000" algn="ctr" rotWithShape="0">
                  <a:prstClr val="black">
                    <a:alpha val="40000"/>
                  </a:prstClr>
                </a:outerShdw>
              </a:effectLst>
            </a:rPr>
            <a:t>Ricsi</a:t>
          </a:r>
          <a:r>
            <a:rPr lang="en-US" sz="1000" kern="1200" dirty="0">
              <a:effectLst>
                <a:outerShdw blurRad="419100" dist="50800" dir="5400000" algn="ctr" rotWithShape="0">
                  <a:prstClr val="black">
                    <a:alpha val="40000"/>
                  </a:prstClr>
                </a:outerShdw>
              </a:effectLst>
            </a:rPr>
            <a:t> helped me with. The website has been constantly getting more and more advanced features and design.</a:t>
          </a:r>
          <a:endParaRPr lang="hu-HU" sz="1000" kern="1200" dirty="0">
            <a:effectLst>
              <a:outerShdw blurRad="419100" dist="50800" dir="5400000" algn="ctr" rotWithShape="0">
                <a:prstClr val="black">
                  <a:alpha val="40000"/>
                </a:prstClr>
              </a:outerShdw>
            </a:effectLst>
          </a:endParaRPr>
        </a:p>
      </dsp:txBody>
      <dsp:txXfrm>
        <a:off x="254617" y="472045"/>
        <a:ext cx="2931081" cy="5332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1D82B-B439-47B7-AB82-DD45AE91BD78}">
      <dsp:nvSpPr>
        <dsp:cNvPr id="0" name=""/>
        <dsp:cNvSpPr/>
      </dsp:nvSpPr>
      <dsp:spPr>
        <a:xfrm>
          <a:off x="0" y="10408"/>
          <a:ext cx="12191998" cy="195624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419100" dist="50800" dir="5400000" algn="ctr" rotWithShape="0">
            <a:schemeClr val="tx1">
              <a:alpha val="40000"/>
            </a:scheme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effectLst>
                <a:outerShdw blurRad="419100" dist="50800" dir="5400000" algn="ctr" rotWithShape="0">
                  <a:prstClr val="black">
                    <a:alpha val="40000"/>
                  </a:prstClr>
                </a:outerShdw>
              </a:effectLst>
            </a:rPr>
            <a:t>A cooking website where several recipes would appear by selecting ingredients, which would be found according to different categories. The user could save and store their own recipes, and publish them if the admin allows them to. (The main criterion of masterwork is to solve a real-life problem </a:t>
          </a:r>
          <a:r>
            <a:rPr lang="en-US" sz="1900" kern="1200" dirty="0" err="1">
              <a:effectLst>
                <a:outerShdw blurRad="419100" dist="50800" dir="5400000" algn="ctr" rotWithShape="0">
                  <a:prstClr val="black">
                    <a:alpha val="40000"/>
                  </a:prstClr>
                </a:outerShdw>
              </a:effectLst>
            </a:rPr>
            <a:t>àour</a:t>
          </a:r>
          <a:r>
            <a:rPr lang="en-US" sz="1900" kern="1200" dirty="0">
              <a:effectLst>
                <a:outerShdw blurRad="419100" dist="50800" dir="5400000" algn="ctr" rotWithShape="0">
                  <a:prstClr val="black">
                    <a:alpha val="40000"/>
                  </a:prstClr>
                </a:outerShdw>
              </a:effectLst>
            </a:rPr>
            <a:t> goal is to filter out users who want to publicize recipes created with all kinds of incompatible ingredients</a:t>
          </a:r>
          <a:br>
            <a:rPr lang="en-US" sz="1900" kern="1200" dirty="0"/>
          </a:br>
          <a:br>
            <a:rPr lang="en-US" sz="1900" kern="1200" dirty="0"/>
          </a:br>
          <a:r>
            <a:rPr lang="en-US" sz="1900" kern="1200" dirty="0"/>
            <a:t>​</a:t>
          </a:r>
          <a:endParaRPr lang="hu-HU" sz="1900" kern="1200" dirty="0"/>
        </a:p>
      </dsp:txBody>
      <dsp:txXfrm>
        <a:off x="95496" y="105904"/>
        <a:ext cx="12001006" cy="176524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0.svg>
</file>

<file path=ppt/media/image21.jpg>
</file>

<file path=ppt/media/image22.png>
</file>

<file path=ppt/media/image23.png>
</file>

<file path=ppt/media/image24.svg>
</file>

<file path=ppt/media/image25.jpg>
</file>

<file path=ppt/media/image26.png>
</file>

<file path=ppt/media/image27.svg>
</file>

<file path=ppt/media/image28.png>
</file>

<file path=ppt/media/image29.png>
</file>

<file path=ppt/media/image3.png>
</file>

<file path=ppt/media/image30.svg>
</file>

<file path=ppt/media/image31.png>
</file>

<file path=ppt/media/image32.png>
</file>

<file path=ppt/media/image33.png>
</file>

<file path=ppt/media/image4.png>
</file>

<file path=ppt/media/image40.png>
</file>

<file path=ppt/media/image5.png>
</file>

<file path=ppt/media/image50.pn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Alcím mintájának szerkesztése</a:t>
            </a:r>
          </a:p>
        </p:txBody>
      </p:sp>
      <p:sp>
        <p:nvSpPr>
          <p:cNvPr id="4" name="Dátum helye 3"/>
          <p:cNvSpPr>
            <a:spLocks noGrp="1"/>
          </p:cNvSpPr>
          <p:nvPr>
            <p:ph type="dt" sz="half" idx="10"/>
          </p:nvPr>
        </p:nvSpPr>
        <p:spPr/>
        <p:txBody>
          <a:bodyPr/>
          <a:lstStyle/>
          <a:p>
            <a:fld id="{F5F1901C-D33B-4565-A7E4-5DF903098DB6}" type="datetimeFigureOut">
              <a:rPr lang="hu-HU" smtClean="0"/>
              <a:t>2025. 04. 02.</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331746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Függőleges szöveg helye 2"/>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2025. 04. 02.</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663091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2025. 04. 02.</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77225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Tartalom helye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2025. 04. 02.</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81050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u-HU"/>
              <a:t>Mintaszöveg szerkesztése</a:t>
            </a:r>
          </a:p>
        </p:txBody>
      </p:sp>
      <p:sp>
        <p:nvSpPr>
          <p:cNvPr id="4" name="Dátum helye 3"/>
          <p:cNvSpPr>
            <a:spLocks noGrp="1"/>
          </p:cNvSpPr>
          <p:nvPr>
            <p:ph type="dt" sz="half" idx="10"/>
          </p:nvPr>
        </p:nvSpPr>
        <p:spPr/>
        <p:txBody>
          <a:bodyPr/>
          <a:lstStyle/>
          <a:p>
            <a:fld id="{F5F1901C-D33B-4565-A7E4-5DF903098DB6}" type="datetimeFigureOut">
              <a:rPr lang="hu-HU" smtClean="0"/>
              <a:t>2025. 04. 02.</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356358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Tartalom helye 2"/>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p:cNvSpPr>
            <a:spLocks noGrp="1"/>
          </p:cNvSpPr>
          <p:nvPr>
            <p:ph type="dt" sz="half" idx="10"/>
          </p:nvPr>
        </p:nvSpPr>
        <p:spPr/>
        <p:txBody>
          <a:bodyPr/>
          <a:lstStyle/>
          <a:p>
            <a:fld id="{F5F1901C-D33B-4565-A7E4-5DF903098DB6}" type="datetimeFigureOut">
              <a:rPr lang="hu-HU" smtClean="0"/>
              <a:t>2025. 04. 02.</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24695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p:cNvSpPr>
            <a:spLocks noGrp="1"/>
          </p:cNvSpPr>
          <p:nvPr>
            <p:ph type="title"/>
          </p:nvPr>
        </p:nvSpPr>
        <p:spPr>
          <a:xfrm>
            <a:off x="839788" y="365125"/>
            <a:ext cx="10515600" cy="1325563"/>
          </a:xfrm>
        </p:spPr>
        <p:txBody>
          <a:bodyPr/>
          <a:lstStyle/>
          <a:p>
            <a:r>
              <a:rPr lang="hu-HU"/>
              <a:t>Mintacím szerkesztése</a:t>
            </a:r>
          </a:p>
        </p:txBody>
      </p:sp>
      <p:sp>
        <p:nvSpPr>
          <p:cNvPr id="3" name="Szöveg hely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p:cNvSpPr>
            <a:spLocks noGrp="1"/>
          </p:cNvSpPr>
          <p:nvPr>
            <p:ph type="dt" sz="half" idx="10"/>
          </p:nvPr>
        </p:nvSpPr>
        <p:spPr/>
        <p:txBody>
          <a:bodyPr/>
          <a:lstStyle/>
          <a:p>
            <a:fld id="{F5F1901C-D33B-4565-A7E4-5DF903098DB6}" type="datetimeFigureOut">
              <a:rPr lang="hu-HU" smtClean="0"/>
              <a:t>2025. 04. 02.</a:t>
            </a:fld>
            <a:endParaRPr lang="hu-HU"/>
          </a:p>
        </p:txBody>
      </p:sp>
      <p:sp>
        <p:nvSpPr>
          <p:cNvPr id="8" name="Élőláb helye 7"/>
          <p:cNvSpPr>
            <a:spLocks noGrp="1"/>
          </p:cNvSpPr>
          <p:nvPr>
            <p:ph type="ftr" sz="quarter" idx="11"/>
          </p:nvPr>
        </p:nvSpPr>
        <p:spPr/>
        <p:txBody>
          <a:bodyPr/>
          <a:lstStyle/>
          <a:p>
            <a:endParaRPr lang="hu-HU"/>
          </a:p>
        </p:txBody>
      </p:sp>
      <p:sp>
        <p:nvSpPr>
          <p:cNvPr id="9" name="Dia számának helye 8"/>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429168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Dátum helye 2"/>
          <p:cNvSpPr>
            <a:spLocks noGrp="1"/>
          </p:cNvSpPr>
          <p:nvPr>
            <p:ph type="dt" sz="half" idx="10"/>
          </p:nvPr>
        </p:nvSpPr>
        <p:spPr/>
        <p:txBody>
          <a:bodyPr/>
          <a:lstStyle/>
          <a:p>
            <a:fld id="{F5F1901C-D33B-4565-A7E4-5DF903098DB6}" type="datetimeFigureOut">
              <a:rPr lang="hu-HU" smtClean="0"/>
              <a:t>2025. 04. 02.</a:t>
            </a:fld>
            <a:endParaRPr lang="hu-HU"/>
          </a:p>
        </p:txBody>
      </p:sp>
      <p:sp>
        <p:nvSpPr>
          <p:cNvPr id="4" name="Élőláb helye 3"/>
          <p:cNvSpPr>
            <a:spLocks noGrp="1"/>
          </p:cNvSpPr>
          <p:nvPr>
            <p:ph type="ftr" sz="quarter" idx="11"/>
          </p:nvPr>
        </p:nvSpPr>
        <p:spPr/>
        <p:txBody>
          <a:bodyPr/>
          <a:lstStyle/>
          <a:p>
            <a:endParaRPr lang="hu-HU"/>
          </a:p>
        </p:txBody>
      </p:sp>
      <p:sp>
        <p:nvSpPr>
          <p:cNvPr id="5" name="Dia számának helye 4"/>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997832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p:cNvSpPr>
            <a:spLocks noGrp="1"/>
          </p:cNvSpPr>
          <p:nvPr>
            <p:ph type="dt" sz="half" idx="10"/>
          </p:nvPr>
        </p:nvSpPr>
        <p:spPr/>
        <p:txBody>
          <a:bodyPr/>
          <a:lstStyle/>
          <a:p>
            <a:fld id="{F5F1901C-D33B-4565-A7E4-5DF903098DB6}" type="datetimeFigureOut">
              <a:rPr lang="hu-HU" smtClean="0"/>
              <a:t>2025. 04. 02.</a:t>
            </a:fld>
            <a:endParaRPr lang="hu-HU"/>
          </a:p>
        </p:txBody>
      </p:sp>
      <p:sp>
        <p:nvSpPr>
          <p:cNvPr id="3" name="Élőláb helye 2"/>
          <p:cNvSpPr>
            <a:spLocks noGrp="1"/>
          </p:cNvSpPr>
          <p:nvPr>
            <p:ph type="ftr" sz="quarter" idx="11"/>
          </p:nvPr>
        </p:nvSpPr>
        <p:spPr/>
        <p:txBody>
          <a:bodyPr/>
          <a:lstStyle/>
          <a:p>
            <a:endParaRPr lang="hu-HU"/>
          </a:p>
        </p:txBody>
      </p:sp>
      <p:sp>
        <p:nvSpPr>
          <p:cNvPr id="4" name="Dia számának helye 3"/>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078127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p:cNvSpPr>
            <a:spLocks noGrp="1"/>
          </p:cNvSpPr>
          <p:nvPr>
            <p:ph type="dt" sz="half" idx="10"/>
          </p:nvPr>
        </p:nvSpPr>
        <p:spPr/>
        <p:txBody>
          <a:bodyPr/>
          <a:lstStyle/>
          <a:p>
            <a:fld id="{F5F1901C-D33B-4565-A7E4-5DF903098DB6}" type="datetimeFigureOut">
              <a:rPr lang="hu-HU" smtClean="0"/>
              <a:t>2025. 04. 02.</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2903084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p:cNvSpPr>
            <a:spLocks noGrp="1"/>
          </p:cNvSpPr>
          <p:nvPr>
            <p:ph type="dt" sz="half" idx="10"/>
          </p:nvPr>
        </p:nvSpPr>
        <p:spPr/>
        <p:txBody>
          <a:bodyPr/>
          <a:lstStyle/>
          <a:p>
            <a:fld id="{F5F1901C-D33B-4565-A7E4-5DF903098DB6}" type="datetimeFigureOut">
              <a:rPr lang="hu-HU" smtClean="0"/>
              <a:t>2025. 04. 02.</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883066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ím hely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5F1901C-D33B-4565-A7E4-5DF903098DB6}" type="datetimeFigureOut">
              <a:rPr lang="hu-HU" smtClean="0"/>
              <a:t>2025. 04. 02.</a:t>
            </a:fld>
            <a:endParaRPr lang="hu-HU"/>
          </a:p>
        </p:txBody>
      </p:sp>
      <p:sp>
        <p:nvSpPr>
          <p:cNvPr id="5" name="Élőláb hely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u-HU"/>
          </a:p>
        </p:txBody>
      </p:sp>
      <p:sp>
        <p:nvSpPr>
          <p:cNvPr id="6" name="Dia számának hely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FF2AA-B0B2-4F6D-BCD1-ED89749CA0E8}" type="slidenum">
              <a:rPr lang="hu-HU" smtClean="0"/>
              <a:t>‹#›</a:t>
            </a:fld>
            <a:endParaRPr lang="hu-HU"/>
          </a:p>
        </p:txBody>
      </p:sp>
    </p:spTree>
    <p:extLst>
      <p:ext uri="{BB962C8B-B14F-4D97-AF65-F5344CB8AC3E}">
        <p14:creationId xmlns:p14="http://schemas.microsoft.com/office/powerpoint/2010/main" val="798062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slide" Target="slide12.xml"/><Relationship Id="rId3" Type="http://schemas.openxmlformats.org/officeDocument/2006/relationships/image" Target="../media/image2.png"/><Relationship Id="rId7" Type="http://schemas.openxmlformats.org/officeDocument/2006/relationships/slide" Target="slide8.xml"/><Relationship Id="rId12"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0.png"/><Relationship Id="rId5" Type="http://schemas.openxmlformats.org/officeDocument/2006/relationships/image" Target="../media/image20.png"/><Relationship Id="rId10" Type="http://schemas.openxmlformats.org/officeDocument/2006/relationships/slide" Target="slide10.xml"/><Relationship Id="rId4" Type="http://schemas.openxmlformats.org/officeDocument/2006/relationships/slide" Target="slide6.xml"/><Relationship Id="rId9" Type="http://schemas.openxmlformats.org/officeDocument/2006/relationships/image" Target="../media/image4.png"/><Relationship Id="rId14" Type="http://schemas.openxmlformats.org/officeDocument/2006/relationships/image" Target="../media/image50.png"/></Relationships>
</file>

<file path=ppt/slides/_rels/slide1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26.png"/><Relationship Id="rId7" Type="http://schemas.openxmlformats.org/officeDocument/2006/relationships/image" Target="../media/image23.png"/><Relationship Id="rId2" Type="http://schemas.openxmlformats.org/officeDocument/2006/relationships/image" Target="../media/image25.jpg"/><Relationship Id="rId1" Type="http://schemas.openxmlformats.org/officeDocument/2006/relationships/slideLayout" Target="../slideLayouts/slideLayout7.xml"/><Relationship Id="rId6" Type="http://schemas.microsoft.com/office/2007/relationships/hdphoto" Target="../media/hdphoto5.wdp"/><Relationship Id="rId5" Type="http://schemas.openxmlformats.org/officeDocument/2006/relationships/image" Target="../media/image28.png"/><Relationship Id="rId4" Type="http://schemas.openxmlformats.org/officeDocument/2006/relationships/image" Target="../media/image27.svg"/></Relationships>
</file>

<file path=ppt/slides/_rels/slide12.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6.png"/><Relationship Id="rId7" Type="http://schemas.openxmlformats.org/officeDocument/2006/relationships/image" Target="../media/image29.png"/><Relationship Id="rId2" Type="http://schemas.openxmlformats.org/officeDocument/2006/relationships/image" Target="../media/image31.png"/><Relationship Id="rId1" Type="http://schemas.openxmlformats.org/officeDocument/2006/relationships/slideLayout" Target="../slideLayouts/slideLayout7.xml"/><Relationship Id="rId6" Type="http://schemas.microsoft.com/office/2007/relationships/hdphoto" Target="../media/hdphoto6.wdp"/><Relationship Id="rId5" Type="http://schemas.openxmlformats.org/officeDocument/2006/relationships/image" Target="../media/image33.png"/><Relationship Id="rId4" Type="http://schemas.openxmlformats.org/officeDocument/2006/relationships/image" Target="../media/image27.svg"/><Relationship Id="rId9"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2.wdp"/><Relationship Id="rId7" Type="http://schemas.openxmlformats.org/officeDocument/2006/relationships/image" Target="../media/image9.jp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1.wdp"/><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diagramQuickStyle" Target="../diagrams/quickStyle2.xml"/><Relationship Id="rId18" Type="http://schemas.openxmlformats.org/officeDocument/2006/relationships/diagramQuickStyle" Target="../diagrams/quickStyle3.xml"/><Relationship Id="rId3" Type="http://schemas.microsoft.com/office/2007/relationships/hdphoto" Target="../media/hdphoto1.wdp"/><Relationship Id="rId7" Type="http://schemas.openxmlformats.org/officeDocument/2006/relationships/diagramLayout" Target="../diagrams/layout1.xml"/><Relationship Id="rId12" Type="http://schemas.openxmlformats.org/officeDocument/2006/relationships/diagramLayout" Target="../diagrams/layout2.xml"/><Relationship Id="rId17" Type="http://schemas.openxmlformats.org/officeDocument/2006/relationships/diagramLayout" Target="../diagrams/layout3.xml"/><Relationship Id="rId2" Type="http://schemas.openxmlformats.org/officeDocument/2006/relationships/image" Target="../media/image14.png"/><Relationship Id="rId16" Type="http://schemas.openxmlformats.org/officeDocument/2006/relationships/diagramData" Target="../diagrams/data3.xml"/><Relationship Id="rId20" Type="http://schemas.microsoft.com/office/2007/relationships/diagramDrawing" Target="../diagrams/drawing3.xml"/><Relationship Id="rId1" Type="http://schemas.openxmlformats.org/officeDocument/2006/relationships/slideLayout" Target="../slideLayouts/slideLayout2.xml"/><Relationship Id="rId6" Type="http://schemas.openxmlformats.org/officeDocument/2006/relationships/diagramData" Target="../diagrams/data1.xml"/><Relationship Id="rId11" Type="http://schemas.openxmlformats.org/officeDocument/2006/relationships/diagramData" Target="../diagrams/data2.xml"/><Relationship Id="rId5" Type="http://schemas.openxmlformats.org/officeDocument/2006/relationships/image" Target="../media/image9.jpg"/><Relationship Id="rId15" Type="http://schemas.microsoft.com/office/2007/relationships/diagramDrawing" Target="../diagrams/drawing2.xml"/><Relationship Id="rId10" Type="http://schemas.microsoft.com/office/2007/relationships/diagramDrawing" Target="../diagrams/drawing1.xml"/><Relationship Id="rId19" Type="http://schemas.openxmlformats.org/officeDocument/2006/relationships/diagramColors" Target="../diagrams/colors3.xml"/><Relationship Id="rId4" Type="http://schemas.openxmlformats.org/officeDocument/2006/relationships/image" Target="../media/image8.jpg"/><Relationship Id="rId9" Type="http://schemas.openxmlformats.org/officeDocument/2006/relationships/diagramColors" Target="../diagrams/colors1.xml"/><Relationship Id="rId14" Type="http://schemas.openxmlformats.org/officeDocument/2006/relationships/diagramColors" Target="../diagrams/colors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18.png"/><Relationship Id="rId4" Type="http://schemas.openxmlformats.org/officeDocument/2006/relationships/image" Target="../media/image16.svg"/></Relationships>
</file>

<file path=ppt/slides/_rels/slide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g"/><Relationship Id="rId1" Type="http://schemas.openxmlformats.org/officeDocument/2006/relationships/slideLayout" Target="../slideLayouts/slideLayout7.xml"/><Relationship Id="rId6" Type="http://schemas.microsoft.com/office/2007/relationships/hdphoto" Target="../media/hdphoto4.wdp"/><Relationship Id="rId5" Type="http://schemas.openxmlformats.org/officeDocument/2006/relationships/image" Target="../media/image22.png"/><Relationship Id="rId4" Type="http://schemas.openxmlformats.org/officeDocument/2006/relationships/image" Target="../media/image2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57A637C1-B209-2FA4-6DF6-76C998AD1B0F}"/>
              </a:ext>
            </a:extLst>
          </p:cNvPr>
          <p:cNvPicPr>
            <a:picLocks noChangeAspect="1"/>
          </p:cNvPicPr>
          <p:nvPr/>
        </p:nvPicPr>
        <p:blipFill>
          <a:blip r:embed="rId2">
            <a:alphaModFix/>
          </a:blip>
          <a:srcRect l="23034" r="10951" b="1"/>
          <a:stretch/>
        </p:blipFill>
        <p:spPr>
          <a:xfrm>
            <a:off x="4283902" y="10"/>
            <a:ext cx="7908098" cy="6857992"/>
          </a:xfrm>
          <a:prstGeom prst="rect">
            <a:avLst/>
          </a:prstGeom>
        </p:spPr>
      </p:pic>
      <p:sp>
        <p:nvSpPr>
          <p:cNvPr id="21" name="Rectangle 20">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ím 1"/>
          <p:cNvSpPr>
            <a:spLocks noGrp="1"/>
          </p:cNvSpPr>
          <p:nvPr>
            <p:ph type="ctrTitle"/>
          </p:nvPr>
        </p:nvSpPr>
        <p:spPr>
          <a:xfrm>
            <a:off x="208787" y="-1335881"/>
            <a:ext cx="5505449" cy="2387600"/>
          </a:xfrm>
          <a:effectLst>
            <a:outerShdw blurRad="419100" dist="50800" dir="5400000" algn="ctr" rotWithShape="0">
              <a:schemeClr val="tx1"/>
            </a:outerShdw>
          </a:effectLst>
        </p:spPr>
        <p:txBody>
          <a:bodyPr>
            <a:normAutofit/>
          </a:bodyPr>
          <a:lstStyle/>
          <a:p>
            <a:pPr algn="l"/>
            <a:r>
              <a:rPr lang="hu-HU" sz="5000" dirty="0">
                <a:solidFill>
                  <a:schemeClr val="bg1"/>
                </a:solidFill>
              </a:rPr>
              <a:t>Receptek4you</a:t>
            </a:r>
          </a:p>
        </p:txBody>
      </p:sp>
      <p:sp>
        <p:nvSpPr>
          <p:cNvPr id="3" name="Alcím 2"/>
          <p:cNvSpPr>
            <a:spLocks noGrp="1"/>
          </p:cNvSpPr>
          <p:nvPr>
            <p:ph type="subTitle" idx="1"/>
          </p:nvPr>
        </p:nvSpPr>
        <p:spPr>
          <a:xfrm>
            <a:off x="128585" y="984252"/>
            <a:ext cx="5505449" cy="1655762"/>
          </a:xfrm>
          <a:effectLst>
            <a:outerShdw blurRad="419100" dist="50800" dir="5400000" algn="ctr" rotWithShape="0">
              <a:schemeClr val="tx1"/>
            </a:outerShdw>
          </a:effectLst>
        </p:spPr>
        <p:txBody>
          <a:bodyPr vert="horz" lIns="91440" tIns="45720" rIns="91440" bIns="45720" rtlCol="0">
            <a:normAutofit/>
          </a:bodyPr>
          <a:lstStyle/>
          <a:p>
            <a:pPr algn="l"/>
            <a:r>
              <a:rPr lang="hu-HU" sz="2000" dirty="0">
                <a:solidFill>
                  <a:schemeClr val="bg1"/>
                </a:solidFill>
              </a:rPr>
              <a:t>Készítette: Varju Richárd Dániel és Horváth Ákos</a:t>
            </a:r>
          </a:p>
        </p:txBody>
      </p:sp>
      <p:cxnSp>
        <p:nvCxnSpPr>
          <p:cNvPr id="22" name="Straight Connector 21">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Egyenes összekötő 11">
            <a:extLst>
              <a:ext uri="{FF2B5EF4-FFF2-40B4-BE49-F238E27FC236}">
                <a16:creationId xmlns:a16="http://schemas.microsoft.com/office/drawing/2014/main" id="{01E4B7D7-C666-F25F-12F7-BB68464D20D7}"/>
              </a:ext>
            </a:extLst>
          </p:cNvPr>
          <p:cNvCxnSpPr>
            <a:cxnSpLocks/>
          </p:cNvCxnSpPr>
          <p:nvPr/>
        </p:nvCxnSpPr>
        <p:spPr>
          <a:xfrm flipV="1">
            <a:off x="2500540" y="3592910"/>
            <a:ext cx="957884" cy="1085133"/>
          </a:xfrm>
          <a:prstGeom prst="line">
            <a:avLst/>
          </a:prstGeom>
          <a:ln w="63500" cap="rnd">
            <a:solidFill>
              <a:schemeClr val="bg1"/>
            </a:solidFill>
            <a:prstDash val="sysDash"/>
            <a:round/>
          </a:ln>
        </p:spPr>
        <p:style>
          <a:lnRef idx="2">
            <a:schemeClr val="accent1"/>
          </a:lnRef>
          <a:fillRef idx="0">
            <a:schemeClr val="accent1"/>
          </a:fillRef>
          <a:effectRef idx="1">
            <a:schemeClr val="accent1"/>
          </a:effectRef>
          <a:fontRef idx="minor">
            <a:schemeClr val="tx1"/>
          </a:fontRef>
        </p:style>
      </p:cxnSp>
      <p:cxnSp>
        <p:nvCxnSpPr>
          <p:cNvPr id="15" name="Egyenes összekötő 14">
            <a:extLst>
              <a:ext uri="{FF2B5EF4-FFF2-40B4-BE49-F238E27FC236}">
                <a16:creationId xmlns:a16="http://schemas.microsoft.com/office/drawing/2014/main" id="{F5C6CAEF-5E45-FAF8-002F-A419BA5645FB}"/>
              </a:ext>
            </a:extLst>
          </p:cNvPr>
          <p:cNvCxnSpPr>
            <a:cxnSpLocks/>
          </p:cNvCxnSpPr>
          <p:nvPr/>
        </p:nvCxnSpPr>
        <p:spPr>
          <a:xfrm>
            <a:off x="4834390" y="3467602"/>
            <a:ext cx="1242521" cy="1397129"/>
          </a:xfrm>
          <a:prstGeom prst="line">
            <a:avLst/>
          </a:prstGeom>
          <a:ln w="63500" cap="rnd">
            <a:solidFill>
              <a:schemeClr val="bg1"/>
            </a:solidFill>
            <a:prstDash val="sysDash"/>
            <a:round/>
          </a:ln>
        </p:spPr>
        <p:style>
          <a:lnRef idx="2">
            <a:schemeClr val="accent1"/>
          </a:lnRef>
          <a:fillRef idx="0">
            <a:schemeClr val="accent1"/>
          </a:fillRef>
          <a:effectRef idx="1">
            <a:schemeClr val="accent1"/>
          </a:effectRef>
          <a:fontRef idx="minor">
            <a:schemeClr val="tx1"/>
          </a:fontRef>
        </p:style>
      </p:cxnSp>
      <p:cxnSp>
        <p:nvCxnSpPr>
          <p:cNvPr id="18" name="Egyenes összekötő 17">
            <a:extLst>
              <a:ext uri="{FF2B5EF4-FFF2-40B4-BE49-F238E27FC236}">
                <a16:creationId xmlns:a16="http://schemas.microsoft.com/office/drawing/2014/main" id="{1967B8B4-0965-2E15-514B-65C6757894A2}"/>
              </a:ext>
            </a:extLst>
          </p:cNvPr>
          <p:cNvCxnSpPr>
            <a:cxnSpLocks/>
          </p:cNvCxnSpPr>
          <p:nvPr/>
        </p:nvCxnSpPr>
        <p:spPr>
          <a:xfrm flipV="1">
            <a:off x="7588469" y="4256690"/>
            <a:ext cx="1508869" cy="1023542"/>
          </a:xfrm>
          <a:prstGeom prst="line">
            <a:avLst/>
          </a:prstGeom>
          <a:ln w="63500" cap="rnd">
            <a:solidFill>
              <a:schemeClr val="bg1"/>
            </a:solidFill>
            <a:prstDash val="sysDash"/>
            <a:round/>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sez="http://schemas.microsoft.com/office/powerpoint/2016/sectionzoom">
        <mc:Choice Requires="psez">
          <p:graphicFrame>
            <p:nvGraphicFramePr>
              <p:cNvPr id="6" name="Szakasznagyítás 5">
                <a:extLst>
                  <a:ext uri="{FF2B5EF4-FFF2-40B4-BE49-F238E27FC236}">
                    <a16:creationId xmlns:a16="http://schemas.microsoft.com/office/drawing/2014/main" id="{65B19F72-C25A-E868-618A-3553FAB0EA4E}"/>
                  </a:ext>
                </a:extLst>
              </p:cNvPr>
              <p:cNvGraphicFramePr>
                <a:graphicFrameLocks noChangeAspect="1"/>
              </p:cNvGraphicFramePr>
              <p:nvPr>
                <p:extLst>
                  <p:ext uri="{D42A27DB-BD31-4B8C-83A1-F6EECF244321}">
                    <p14:modId xmlns:p14="http://schemas.microsoft.com/office/powerpoint/2010/main" val="839000510"/>
                  </p:ext>
                </p:extLst>
              </p:nvPr>
            </p:nvGraphicFramePr>
            <p:xfrm>
              <a:off x="-689244" y="4076549"/>
              <a:ext cx="4394200" cy="2471738"/>
            </p:xfrm>
            <a:graphic>
              <a:graphicData uri="http://schemas.microsoft.com/office/powerpoint/2016/sectionzoom">
                <psez:sectionZm>
                  <psez:sectionZmObj sectionId="{D7DE1500-000A-42EA-ACB5-C329C18923C2}">
                    <psez:zmPr id="{81E72059-0680-4DDC-B562-2876E146319C}" transitionDur="1000" showBg="0">
                      <p166:blipFill xmlns:p166="http://schemas.microsoft.com/office/powerpoint/2016/6/main">
                        <a:blip r:embed="rId3"/>
                        <a:stretch>
                          <a:fillRect/>
                        </a:stretch>
                      </p166:blipFill>
                      <p166:spPr xmlns:p166="http://schemas.microsoft.com/office/powerpoint/2016/6/main">
                        <a:xfrm>
                          <a:off x="0" y="0"/>
                          <a:ext cx="4394200" cy="2471738"/>
                        </a:xfrm>
                        <a:prstGeom prst="rect">
                          <a:avLst/>
                        </a:prstGeom>
                      </p166:spPr>
                    </psez:zmPr>
                  </psez:sectionZmObj>
                </psez:sectionZm>
              </a:graphicData>
            </a:graphic>
          </p:graphicFrame>
        </mc:Choice>
        <mc:Fallback xmlns="">
          <p:pic>
            <p:nvPicPr>
              <p:cNvPr id="6" name="Szakasznagyítás 5">
                <a:hlinkClick r:id="rId4" action="ppaction://hlinksldjump"/>
                <a:extLst>
                  <a:ext uri="{FF2B5EF4-FFF2-40B4-BE49-F238E27FC236}">
                    <a16:creationId xmlns:a16="http://schemas.microsoft.com/office/drawing/2014/main" id="{65B19F72-C25A-E868-618A-3553FAB0EA4E}"/>
                  </a:ext>
                </a:extLst>
              </p:cNvPr>
              <p:cNvPicPr>
                <a:picLocks noGrp="1" noRot="1" noChangeAspect="1" noMove="1" noResize="1" noEditPoints="1" noAdjustHandles="1" noChangeArrowheads="1" noChangeShapeType="1"/>
              </p:cNvPicPr>
              <p:nvPr/>
            </p:nvPicPr>
            <p:blipFill>
              <a:blip r:embed="rId5"/>
              <a:stretch>
                <a:fillRect/>
              </a:stretch>
            </p:blipFill>
            <p:spPr>
              <a:xfrm>
                <a:off x="-689244" y="4076549"/>
                <a:ext cx="4394200" cy="2471738"/>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8" name="Szakasznagyítás 7">
                <a:extLst>
                  <a:ext uri="{FF2B5EF4-FFF2-40B4-BE49-F238E27FC236}">
                    <a16:creationId xmlns:a16="http://schemas.microsoft.com/office/drawing/2014/main" id="{86F55686-7837-FC7A-32A0-B09911F68D31}"/>
                  </a:ext>
                </a:extLst>
              </p:cNvPr>
              <p:cNvGraphicFramePr>
                <a:graphicFrameLocks noChangeAspect="1"/>
              </p:cNvGraphicFramePr>
              <p:nvPr>
                <p:extLst>
                  <p:ext uri="{D42A27DB-BD31-4B8C-83A1-F6EECF244321}">
                    <p14:modId xmlns:p14="http://schemas.microsoft.com/office/powerpoint/2010/main" val="3166603558"/>
                  </p:ext>
                </p:extLst>
              </p:nvPr>
            </p:nvGraphicFramePr>
            <p:xfrm>
              <a:off x="2592518" y="2148782"/>
              <a:ext cx="3048000" cy="1714500"/>
            </p:xfrm>
            <a:graphic>
              <a:graphicData uri="http://schemas.microsoft.com/office/powerpoint/2016/sectionzoom">
                <psez:sectionZm>
                  <psez:sectionZmObj sectionId="{B046EF9C-EB86-49F6-9360-C138B383EF30}">
                    <psez:zmPr id="{D4D5ECD8-281F-4E06-A0BD-1B13B39A73A0}" transitionDur="1000" showBg="0">
                      <p166:blipFill xmlns:p166="http://schemas.microsoft.com/office/powerpoint/2016/6/main">
                        <a:blip r:embed="rId6"/>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8" name="Szakasznagyítás 7">
                <a:hlinkClick r:id="rId7" action="ppaction://hlinksldjump"/>
                <a:extLst>
                  <a:ext uri="{FF2B5EF4-FFF2-40B4-BE49-F238E27FC236}">
                    <a16:creationId xmlns:a16="http://schemas.microsoft.com/office/drawing/2014/main" id="{86F55686-7837-FC7A-32A0-B09911F68D31}"/>
                  </a:ext>
                </a:extLst>
              </p:cNvPr>
              <p:cNvPicPr>
                <a:picLocks noGrp="1" noRot="1" noChangeAspect="1" noMove="1" noResize="1" noEditPoints="1" noAdjustHandles="1" noChangeArrowheads="1" noChangeShapeType="1"/>
              </p:cNvPicPr>
              <p:nvPr/>
            </p:nvPicPr>
            <p:blipFill>
              <a:blip r:embed="rId8"/>
              <a:stretch>
                <a:fillRect/>
              </a:stretch>
            </p:blipFill>
            <p:spPr>
              <a:xfrm>
                <a:off x="2592518" y="2148782"/>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7" name="Szakasznagyítás 6">
                <a:extLst>
                  <a:ext uri="{FF2B5EF4-FFF2-40B4-BE49-F238E27FC236}">
                    <a16:creationId xmlns:a16="http://schemas.microsoft.com/office/drawing/2014/main" id="{E7131B86-45E7-B0F3-6BC6-29FEDF0CF9F7}"/>
                  </a:ext>
                </a:extLst>
              </p:cNvPr>
              <p:cNvGraphicFramePr>
                <a:graphicFrameLocks noChangeAspect="1"/>
              </p:cNvGraphicFramePr>
              <p:nvPr>
                <p:extLst>
                  <p:ext uri="{D42A27DB-BD31-4B8C-83A1-F6EECF244321}">
                    <p14:modId xmlns:p14="http://schemas.microsoft.com/office/powerpoint/2010/main" val="1629001627"/>
                  </p:ext>
                </p:extLst>
              </p:nvPr>
            </p:nvGraphicFramePr>
            <p:xfrm>
              <a:off x="4834390" y="4626429"/>
              <a:ext cx="3741456" cy="2104569"/>
            </p:xfrm>
            <a:graphic>
              <a:graphicData uri="http://schemas.microsoft.com/office/powerpoint/2016/sectionzoom">
                <psez:sectionZm>
                  <psez:sectionZmObj sectionId="{7D5942C8-F0D5-4816-9FEF-351889184217}">
                    <psez:zmPr id="{4F3901A1-457A-40A7-B8CB-45FD57CF1AD6}" transitionDur="1000" showBg="0">
                      <p166:blipFill xmlns:p166="http://schemas.microsoft.com/office/powerpoint/2016/6/main">
                        <a:blip r:embed="rId9"/>
                        <a:stretch>
                          <a:fillRect/>
                        </a:stretch>
                      </p166:blipFill>
                      <p166:spPr xmlns:p166="http://schemas.microsoft.com/office/powerpoint/2016/6/main">
                        <a:xfrm>
                          <a:off x="0" y="0"/>
                          <a:ext cx="3741456" cy="2104569"/>
                        </a:xfrm>
                        <a:prstGeom prst="rect">
                          <a:avLst/>
                        </a:prstGeom>
                      </p166:spPr>
                    </psez:zmPr>
                  </psez:sectionZmObj>
                </psez:sectionZm>
              </a:graphicData>
            </a:graphic>
          </p:graphicFrame>
        </mc:Choice>
        <mc:Fallback xmlns="">
          <p:pic>
            <p:nvPicPr>
              <p:cNvPr id="7" name="Szakasznagyítás 6">
                <a:hlinkClick r:id="rId10" action="ppaction://hlinksldjump"/>
                <a:extLst>
                  <a:ext uri="{FF2B5EF4-FFF2-40B4-BE49-F238E27FC236}">
                    <a16:creationId xmlns:a16="http://schemas.microsoft.com/office/drawing/2014/main" id="{E7131B86-45E7-B0F3-6BC6-29FEDF0CF9F7}"/>
                  </a:ext>
                </a:extLst>
              </p:cNvPr>
              <p:cNvPicPr>
                <a:picLocks noGrp="1" noRot="1" noChangeAspect="1" noMove="1" noResize="1" noEditPoints="1" noAdjustHandles="1" noChangeArrowheads="1" noChangeShapeType="1"/>
              </p:cNvPicPr>
              <p:nvPr/>
            </p:nvPicPr>
            <p:blipFill>
              <a:blip r:embed="rId11"/>
              <a:stretch>
                <a:fillRect/>
              </a:stretch>
            </p:blipFill>
            <p:spPr>
              <a:xfrm>
                <a:off x="4834390" y="4626429"/>
                <a:ext cx="3741456" cy="2104569"/>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0" name="Szakasznagyítás 9">
                <a:extLst>
                  <a:ext uri="{FF2B5EF4-FFF2-40B4-BE49-F238E27FC236}">
                    <a16:creationId xmlns:a16="http://schemas.microsoft.com/office/drawing/2014/main" id="{672A92CC-A40E-A012-9DA4-728F93428B5E}"/>
                  </a:ext>
                </a:extLst>
              </p:cNvPr>
              <p:cNvGraphicFramePr>
                <a:graphicFrameLocks noChangeAspect="1"/>
              </p:cNvGraphicFramePr>
              <p:nvPr>
                <p:extLst>
                  <p:ext uri="{D42A27DB-BD31-4B8C-83A1-F6EECF244321}">
                    <p14:modId xmlns:p14="http://schemas.microsoft.com/office/powerpoint/2010/main" val="412000115"/>
                  </p:ext>
                </p:extLst>
              </p:nvPr>
            </p:nvGraphicFramePr>
            <p:xfrm>
              <a:off x="7957372" y="2392297"/>
              <a:ext cx="4583506" cy="2578222"/>
            </p:xfrm>
            <a:graphic>
              <a:graphicData uri="http://schemas.microsoft.com/office/powerpoint/2016/sectionzoom">
                <psez:sectionZm>
                  <psez:sectionZmObj sectionId="{66244F65-BE9B-43D7-9F0C-E27FD767903B}">
                    <psez:zmPr id="{8F14F963-D70B-41AA-8CFB-41C1F08140B2}" transitionDur="1000" showBg="0">
                      <p166:blipFill xmlns:p166="http://schemas.microsoft.com/office/powerpoint/2016/6/main">
                        <a:blip r:embed="rId12"/>
                        <a:stretch>
                          <a:fillRect/>
                        </a:stretch>
                      </p166:blipFill>
                      <p166:spPr xmlns:p166="http://schemas.microsoft.com/office/powerpoint/2016/6/main">
                        <a:xfrm>
                          <a:off x="0" y="0"/>
                          <a:ext cx="4583506" cy="2578222"/>
                        </a:xfrm>
                        <a:prstGeom prst="rect">
                          <a:avLst/>
                        </a:prstGeom>
                      </p166:spPr>
                    </psez:zmPr>
                  </psez:sectionZmObj>
                </psez:sectionZm>
              </a:graphicData>
            </a:graphic>
          </p:graphicFrame>
        </mc:Choice>
        <mc:Fallback xmlns="">
          <p:pic>
            <p:nvPicPr>
              <p:cNvPr id="10" name="Szakasznagyítás 9">
                <a:hlinkClick r:id="rId13" action="ppaction://hlinksldjump"/>
                <a:extLst>
                  <a:ext uri="{FF2B5EF4-FFF2-40B4-BE49-F238E27FC236}">
                    <a16:creationId xmlns:a16="http://schemas.microsoft.com/office/drawing/2014/main" id="{672A92CC-A40E-A012-9DA4-728F93428B5E}"/>
                  </a:ext>
                </a:extLst>
              </p:cNvPr>
              <p:cNvPicPr>
                <a:picLocks noGrp="1" noRot="1" noChangeAspect="1" noMove="1" noResize="1" noEditPoints="1" noAdjustHandles="1" noChangeArrowheads="1" noChangeShapeType="1"/>
              </p:cNvPicPr>
              <p:nvPr/>
            </p:nvPicPr>
            <p:blipFill>
              <a:blip r:embed="rId14"/>
              <a:stretch>
                <a:fillRect/>
              </a:stretch>
            </p:blipFill>
            <p:spPr>
              <a:xfrm>
                <a:off x="7957372" y="2392297"/>
                <a:ext cx="4583506" cy="2578222"/>
              </a:xfrm>
              <a:prstGeom prst="rect">
                <a:avLst/>
              </a:prstGeom>
            </p:spPr>
          </p:pic>
        </mc:Fallback>
      </mc:AlternateContent>
    </p:spTree>
    <p:extLst>
      <p:ext uri="{BB962C8B-B14F-4D97-AF65-F5344CB8AC3E}">
        <p14:creationId xmlns:p14="http://schemas.microsoft.com/office/powerpoint/2010/main" val="4266748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B0BF410-A10F-C070-535C-0715E41FA75A}"/>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5A55644B-DAB1-DA10-9266-D906535C83B1}"/>
              </a:ext>
            </a:extLst>
          </p:cNvPr>
          <p:cNvSpPr/>
          <p:nvPr/>
        </p:nvSpPr>
        <p:spPr>
          <a:xfrm>
            <a:off x="2692249" y="139548"/>
            <a:ext cx="6578903" cy="6578903"/>
          </a:xfrm>
          <a:prstGeom prst="ellipse">
            <a:avLst/>
          </a:prstGeom>
          <a:solidFill>
            <a:srgbClr val="6F5C54">
              <a:alpha val="40000"/>
            </a:srgbClr>
          </a:solid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 name="Szövegdoboz 2">
            <a:extLst>
              <a:ext uri="{FF2B5EF4-FFF2-40B4-BE49-F238E27FC236}">
                <a16:creationId xmlns:a16="http://schemas.microsoft.com/office/drawing/2014/main" id="{169CEAFC-A681-5EF3-9157-AF6224A93892}"/>
              </a:ext>
            </a:extLst>
          </p:cNvPr>
          <p:cNvSpPr txBox="1"/>
          <p:nvPr/>
        </p:nvSpPr>
        <p:spPr>
          <a:xfrm>
            <a:off x="3360628" y="2257961"/>
            <a:ext cx="5575565" cy="1323439"/>
          </a:xfrm>
          <a:prstGeom prst="rect">
            <a:avLst/>
          </a:prstGeom>
          <a:noFill/>
          <a:effectLst>
            <a:outerShdw blurRad="419100" dist="50800" dir="5400000" algn="ctr" rotWithShape="0">
              <a:schemeClr val="tx1">
                <a:alpha val="40000"/>
              </a:schemeClr>
            </a:outerShdw>
          </a:effectLst>
        </p:spPr>
        <p:txBody>
          <a:bodyPr wrap="none" rtlCol="0">
            <a:spAutoFit/>
          </a:bodyPr>
          <a:lstStyle/>
          <a:p>
            <a:r>
              <a:rPr lang="hu-HU" sz="8000" dirty="0">
                <a:solidFill>
                  <a:schemeClr val="bg1"/>
                </a:solidFill>
                <a:effectLst>
                  <a:outerShdw blurRad="419100" dist="50800" dir="5400000" algn="ctr" rotWithShape="0">
                    <a:schemeClr val="tx1">
                      <a:alpha val="40000"/>
                    </a:schemeClr>
                  </a:outerShdw>
                </a:effectLst>
                <a:latin typeface="Raleway" panose="020F0502020204030204" pitchFamily="2" charset="-18"/>
                <a:cs typeface="Calibri" panose="020F0502020204030204" pitchFamily="34" charset="0"/>
              </a:rPr>
              <a:t>A weboldal</a:t>
            </a:r>
          </a:p>
        </p:txBody>
      </p:sp>
      <p:sp>
        <p:nvSpPr>
          <p:cNvPr id="6" name="AutoShape 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9722FFB6-ED6E-35AC-6762-2F1376CD419C}"/>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7" name="AutoShape 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60F34A4A-4FC9-48B9-4EBA-27C961D07C69}"/>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8" name="Ábra 7" descr="Processzor">
            <a:extLst>
              <a:ext uri="{FF2B5EF4-FFF2-40B4-BE49-F238E27FC236}">
                <a16:creationId xmlns:a16="http://schemas.microsoft.com/office/drawing/2014/main" id="{6419C155-F7B6-F3DA-E00F-61C37B9A05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9662" y="465062"/>
            <a:ext cx="2124075" cy="2124075"/>
          </a:xfrm>
          <a:prstGeom prst="rect">
            <a:avLst/>
          </a:prstGeom>
          <a:effectLst>
            <a:outerShdw blurRad="419100" dir="5400000" algn="ctr" rotWithShape="0">
              <a:prstClr val="black">
                <a:alpha val="40000"/>
              </a:prstClr>
            </a:outerShdw>
          </a:effectLst>
        </p:spPr>
      </p:pic>
    </p:spTree>
    <p:extLst>
      <p:ext uri="{BB962C8B-B14F-4D97-AF65-F5344CB8AC3E}">
        <p14:creationId xmlns:p14="http://schemas.microsoft.com/office/powerpoint/2010/main" val="406937479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a:extLst>
            <a:ext uri="{FF2B5EF4-FFF2-40B4-BE49-F238E27FC236}">
              <a16:creationId xmlns:a16="http://schemas.microsoft.com/office/drawing/2014/main" id="{A4498DD9-A4DB-EE36-FF28-26B0FAD26E4A}"/>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C89B2233-309A-5A9E-5784-E5AFBACD403C}"/>
              </a:ext>
            </a:extLst>
          </p:cNvPr>
          <p:cNvSpPr/>
          <p:nvPr/>
        </p:nvSpPr>
        <p:spPr>
          <a:xfrm>
            <a:off x="-1455776" y="-4122776"/>
            <a:ext cx="15103551" cy="15103551"/>
          </a:xfrm>
          <a:prstGeom prst="ellipse">
            <a:avLst/>
          </a:prstGeom>
          <a:no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9" name="AutoShape 10"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E52EE04F-6A4D-F24B-DBB4-30BECC5D7DE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0" name="AutoShape 1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1BF6096A-752C-A83A-C82F-E44A0D770A93}"/>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1" name="AutoShape 1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D996858B-B16F-D801-E0B7-4FB562131F22}"/>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5" name="AutoShape 2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D9A58284-D3D0-74D3-3D5F-DF23E9C4A84B}"/>
              </a:ext>
            </a:extLst>
          </p:cNvPr>
          <p:cNvSpPr>
            <a:spLocks noChangeAspect="1" noChangeArrowheads="1"/>
          </p:cNvSpPr>
          <p:nvPr/>
        </p:nvSpPr>
        <p:spPr bwMode="auto">
          <a:xfrm>
            <a:off x="1006170" y="3429000"/>
            <a:ext cx="5394630" cy="539463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21" name="TextBox 14">
            <a:extLst>
              <a:ext uri="{FF2B5EF4-FFF2-40B4-BE49-F238E27FC236}">
                <a16:creationId xmlns:a16="http://schemas.microsoft.com/office/drawing/2014/main" id="{0DA61184-C713-7DE5-D8C2-54A289F53351}"/>
              </a:ext>
            </a:extLst>
          </p:cNvPr>
          <p:cNvSpPr txBox="1"/>
          <p:nvPr/>
        </p:nvSpPr>
        <p:spPr>
          <a:xfrm>
            <a:off x="3082692" y="3317960"/>
            <a:ext cx="6344431" cy="22006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Aft>
                <a:spcPts val="600"/>
              </a:spcAft>
            </a:pPr>
            <a:r>
              <a:rPr lang="hu-HU" sz="2800" b="1" dirty="0">
                <a:solidFill>
                  <a:schemeClr val="bg1"/>
                </a:solidFill>
                <a:effectLst>
                  <a:outerShdw blurRad="419100" sx="102000" sy="102000" algn="ctr" rotWithShape="0">
                    <a:prstClr val="black">
                      <a:alpha val="40000"/>
                    </a:prstClr>
                  </a:outerShdw>
                </a:effectLst>
              </a:rPr>
              <a:t>A</a:t>
            </a:r>
            <a:r>
              <a:rPr lang="en-US" sz="2800" b="1" dirty="0">
                <a:solidFill>
                  <a:schemeClr val="bg1"/>
                </a:solidFill>
                <a:effectLst>
                  <a:outerShdw blurRad="419100" sx="102000" sy="102000" algn="ctr" rotWithShape="0">
                    <a:prstClr val="black">
                      <a:alpha val="40000"/>
                    </a:prstClr>
                  </a:outerShdw>
                </a:effectLst>
              </a:rPr>
              <a:t> </a:t>
            </a:r>
            <a:r>
              <a:rPr lang="en-US" sz="2800" b="1" dirty="0" err="1">
                <a:solidFill>
                  <a:schemeClr val="bg1"/>
                </a:solidFill>
                <a:effectLst>
                  <a:outerShdw blurRad="419100" sx="102000" sy="102000" algn="ctr" rotWithShape="0">
                    <a:prstClr val="black">
                      <a:alpha val="40000"/>
                    </a:prstClr>
                  </a:outerShdw>
                </a:effectLst>
              </a:rPr>
              <a:t>megoldás</a:t>
            </a:r>
            <a:r>
              <a:rPr lang="en-US" sz="2800" b="1" dirty="0">
                <a:solidFill>
                  <a:schemeClr val="bg1"/>
                </a:solidFill>
                <a:effectLst>
                  <a:outerShdw blurRad="419100" sx="102000" sy="102000" algn="ctr" rotWithShape="0">
                    <a:prstClr val="black">
                      <a:alpha val="40000"/>
                    </a:prstClr>
                  </a:outerShdw>
                </a:effectLst>
              </a:rPr>
              <a:t>: </a:t>
            </a:r>
            <a:endParaRPr lang="en-US" sz="2800" dirty="0">
              <a:solidFill>
                <a:schemeClr val="bg1"/>
              </a:solidFill>
              <a:effectLst>
                <a:outerShdw blurRad="419100" sx="102000" sy="102000" algn="ctr" rotWithShape="0">
                  <a:prstClr val="black">
                    <a:alpha val="40000"/>
                  </a:prstClr>
                </a:outerShdw>
              </a:effectLst>
            </a:endParaRPr>
          </a:p>
          <a:p>
            <a:pPr>
              <a:lnSpc>
                <a:spcPct val="90000"/>
              </a:lnSpc>
              <a:spcAft>
                <a:spcPts val="600"/>
              </a:spcAft>
            </a:pPr>
            <a:endParaRPr lang="en-US" sz="2800" dirty="0">
              <a:solidFill>
                <a:schemeClr val="bg1"/>
              </a:solidFill>
              <a:effectLst>
                <a:outerShdw blurRad="419100" sx="102000" sy="102000" algn="ctr" rotWithShape="0">
                  <a:prstClr val="black">
                    <a:alpha val="40000"/>
                  </a:prstClr>
                </a:outerShdw>
              </a:effectLst>
            </a:endParaRPr>
          </a:p>
          <a:p>
            <a:pPr marL="342900" indent="-342900">
              <a:lnSpc>
                <a:spcPct val="90000"/>
              </a:lnSpc>
              <a:spcAft>
                <a:spcPts val="600"/>
              </a:spcAft>
              <a:buFont typeface="Arial"/>
              <a:buChar char="•"/>
            </a:pPr>
            <a:r>
              <a:rPr lang="en-US" dirty="0">
                <a:solidFill>
                  <a:schemeClr val="bg1"/>
                </a:solidFill>
                <a:effectLst>
                  <a:outerShdw blurRad="419100" sx="102000" sy="102000" algn="ctr" rotWithShape="0">
                    <a:prstClr val="black">
                      <a:alpha val="40000"/>
                    </a:prstClr>
                  </a:outerShdw>
                </a:effectLst>
              </a:rPr>
              <a:t>Egy admin </a:t>
            </a:r>
            <a:r>
              <a:rPr lang="en-US" dirty="0" err="1">
                <a:solidFill>
                  <a:schemeClr val="bg1"/>
                </a:solidFill>
                <a:effectLst>
                  <a:outerShdw blurRad="419100" sx="102000" sy="102000" algn="ctr" rotWithShape="0">
                    <a:prstClr val="black">
                      <a:alpha val="40000"/>
                    </a:prstClr>
                  </a:outerShdw>
                </a:effectLst>
              </a:rPr>
              <a:t>felület</a:t>
            </a:r>
            <a:r>
              <a:rPr lang="en-US" dirty="0">
                <a:solidFill>
                  <a:schemeClr val="bg1"/>
                </a:solidFill>
                <a:effectLst>
                  <a:outerShdw blurRad="419100" sx="102000" sy="102000" algn="ctr" rotWithShape="0">
                    <a:prstClr val="black">
                      <a:alpha val="40000"/>
                    </a:prstClr>
                  </a:outerShdw>
                </a:effectLst>
              </a:rPr>
              <a:t> </a:t>
            </a:r>
          </a:p>
          <a:p>
            <a:pPr marL="342900" indent="-342900">
              <a:lnSpc>
                <a:spcPct val="90000"/>
              </a:lnSpc>
              <a:spcAft>
                <a:spcPts val="600"/>
              </a:spcAft>
              <a:buFont typeface="Arial"/>
              <a:buChar char="•"/>
            </a:pPr>
            <a:r>
              <a:rPr lang="en-US" dirty="0" err="1">
                <a:solidFill>
                  <a:schemeClr val="bg1"/>
                </a:solidFill>
                <a:effectLst>
                  <a:outerShdw blurRad="419100" sx="102000" sy="102000" algn="ctr" rotWithShape="0">
                    <a:prstClr val="black">
                      <a:alpha val="40000"/>
                    </a:prstClr>
                  </a:outerShdw>
                </a:effectLst>
              </a:rPr>
              <a:t>Különböző</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preferenciák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és</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ételérzékenységek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kategóriák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kiválasztásának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lehetősége</a:t>
            </a:r>
            <a:r>
              <a:rPr lang="en-US" dirty="0">
                <a:solidFill>
                  <a:schemeClr val="bg1"/>
                </a:solidFill>
                <a:effectLst>
                  <a:outerShdw blurRad="419100" sx="102000" sy="102000" algn="ctr" rotWithShape="0">
                    <a:prstClr val="black">
                      <a:alpha val="40000"/>
                    </a:prstClr>
                  </a:outerShdw>
                </a:effectLst>
              </a:rPr>
              <a:t> </a:t>
            </a:r>
          </a:p>
          <a:p>
            <a:pPr algn="l"/>
            <a:endParaRPr lang="en-US" dirty="0"/>
          </a:p>
        </p:txBody>
      </p:sp>
      <p:sp>
        <p:nvSpPr>
          <p:cNvPr id="3" name="Szövegdoboz 2">
            <a:extLst>
              <a:ext uri="{FF2B5EF4-FFF2-40B4-BE49-F238E27FC236}">
                <a16:creationId xmlns:a16="http://schemas.microsoft.com/office/drawing/2014/main" id="{999E30DC-5556-DF76-01BD-8F663A2A3207}"/>
              </a:ext>
            </a:extLst>
          </p:cNvPr>
          <p:cNvSpPr txBox="1"/>
          <p:nvPr/>
        </p:nvSpPr>
        <p:spPr>
          <a:xfrm>
            <a:off x="3802953" y="1994521"/>
            <a:ext cx="4903907" cy="1323439"/>
          </a:xfrm>
          <a:prstGeom prst="rect">
            <a:avLst/>
          </a:prstGeom>
          <a:noFill/>
        </p:spPr>
        <p:txBody>
          <a:bodyPr wrap="none" rtlCol="0">
            <a:spAutoFit/>
          </a:bodyPr>
          <a:lstStyle/>
          <a:p>
            <a:r>
              <a:rPr lang="hu-HU" sz="8000" dirty="0">
                <a:solidFill>
                  <a:schemeClr val="bg1"/>
                </a:solidFill>
                <a:latin typeface="Raleway" panose="020F0502020204030204" pitchFamily="2" charset="-18"/>
                <a:cs typeface="Calibri" panose="020F0502020204030204" pitchFamily="34" charset="0"/>
              </a:rPr>
              <a:t>Megoldás</a:t>
            </a:r>
          </a:p>
        </p:txBody>
      </p:sp>
      <p:pic>
        <p:nvPicPr>
          <p:cNvPr id="4" name="Ábra 3" descr="Döntési diagram">
            <a:extLst>
              <a:ext uri="{FF2B5EF4-FFF2-40B4-BE49-F238E27FC236}">
                <a16:creationId xmlns:a16="http://schemas.microsoft.com/office/drawing/2014/main" id="{08FBFB22-EA36-48EC-4D59-92A560BBD8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69104" y="332434"/>
            <a:ext cx="1948991" cy="1948991"/>
          </a:xfrm>
          <a:prstGeom prst="rect">
            <a:avLst/>
          </a:prstGeom>
        </p:spPr>
      </p:pic>
      <p:pic>
        <p:nvPicPr>
          <p:cNvPr id="18" name="Kép 17">
            <a:extLst>
              <a:ext uri="{FF2B5EF4-FFF2-40B4-BE49-F238E27FC236}">
                <a16:creationId xmlns:a16="http://schemas.microsoft.com/office/drawing/2014/main" id="{DAA18747-B416-7C51-2F8A-F409D4D9C05C}"/>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8000"/>
                    </a14:imgEffect>
                  </a14:imgLayer>
                </a14:imgProps>
              </a:ext>
              <a:ext uri="{28A0092B-C50C-407E-A947-70E740481C1C}">
                <a14:useLocalDpi xmlns:a14="http://schemas.microsoft.com/office/drawing/2010/main" val="0"/>
              </a:ext>
            </a:extLst>
          </a:blip>
          <a:srcRect t="31104" b="31104"/>
          <a:stretch/>
        </p:blipFill>
        <p:spPr>
          <a:xfrm>
            <a:off x="0" y="-24064"/>
            <a:ext cx="12192000" cy="6882064"/>
          </a:xfrm>
          <a:prstGeom prst="rect">
            <a:avLst/>
          </a:prstGeom>
        </p:spPr>
      </p:pic>
      <p:sp>
        <p:nvSpPr>
          <p:cNvPr id="19" name="Szövegdoboz 18">
            <a:extLst>
              <a:ext uri="{FF2B5EF4-FFF2-40B4-BE49-F238E27FC236}">
                <a16:creationId xmlns:a16="http://schemas.microsoft.com/office/drawing/2014/main" id="{88618989-163C-FF89-2226-3425B4E91CF6}"/>
              </a:ext>
            </a:extLst>
          </p:cNvPr>
          <p:cNvSpPr txBox="1"/>
          <p:nvPr/>
        </p:nvSpPr>
        <p:spPr>
          <a:xfrm>
            <a:off x="3429000" y="1147764"/>
            <a:ext cx="4562467" cy="1092607"/>
          </a:xfrm>
          <a:prstGeom prst="rect">
            <a:avLst/>
          </a:prstGeom>
          <a:noFill/>
          <a:effectLst>
            <a:outerShdw blurRad="419100" dist="50800" dir="5400000" algn="ctr" rotWithShape="0">
              <a:schemeClr val="tx1"/>
            </a:outerShdw>
          </a:effectLst>
        </p:spPr>
        <p:txBody>
          <a:bodyPr wrap="none" rtlCol="0">
            <a:spAutoFit/>
          </a:bodyPr>
          <a:lstStyle/>
          <a:p>
            <a:r>
              <a:rPr lang="hu-HU" sz="6500" dirty="0">
                <a:solidFill>
                  <a:schemeClr val="bg1"/>
                </a:solidFill>
                <a:latin typeface="Raleway" panose="020F0502020204030204" pitchFamily="2" charset="-18"/>
                <a:cs typeface="Calibri" panose="020F0502020204030204" pitchFamily="34" charset="0"/>
              </a:rPr>
              <a:t>A weboldal</a:t>
            </a:r>
          </a:p>
        </p:txBody>
      </p:sp>
      <p:sp useBgFill="1">
        <p:nvSpPr>
          <p:cNvPr id="22" name="Ellipszis 21">
            <a:extLst>
              <a:ext uri="{FF2B5EF4-FFF2-40B4-BE49-F238E27FC236}">
                <a16:creationId xmlns:a16="http://schemas.microsoft.com/office/drawing/2014/main" id="{35CA5124-22C3-5303-ABDA-EC782B45DF38}"/>
              </a:ext>
            </a:extLst>
          </p:cNvPr>
          <p:cNvSpPr/>
          <p:nvPr/>
        </p:nvSpPr>
        <p:spPr>
          <a:xfrm>
            <a:off x="8239446" y="969081"/>
            <a:ext cx="914400" cy="91440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28" name="Ellipszis 27">
            <a:extLst>
              <a:ext uri="{FF2B5EF4-FFF2-40B4-BE49-F238E27FC236}">
                <a16:creationId xmlns:a16="http://schemas.microsoft.com/office/drawing/2014/main" id="{DC7B60E5-97C3-C259-62B7-F5218AB174A8}"/>
              </a:ext>
            </a:extLst>
          </p:cNvPr>
          <p:cNvSpPr/>
          <p:nvPr/>
        </p:nvSpPr>
        <p:spPr>
          <a:xfrm>
            <a:off x="8978352" y="1504730"/>
            <a:ext cx="1446410" cy="1414914"/>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29" name="Ellipszis 28">
            <a:extLst>
              <a:ext uri="{FF2B5EF4-FFF2-40B4-BE49-F238E27FC236}">
                <a16:creationId xmlns:a16="http://schemas.microsoft.com/office/drawing/2014/main" id="{787E595E-B705-E963-35A5-A3165E79EB05}"/>
              </a:ext>
            </a:extLst>
          </p:cNvPr>
          <p:cNvSpPr/>
          <p:nvPr/>
        </p:nvSpPr>
        <p:spPr>
          <a:xfrm>
            <a:off x="9922216" y="2672783"/>
            <a:ext cx="1850582" cy="188094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pic>
        <p:nvPicPr>
          <p:cNvPr id="5" name="Ábra 4" descr="Processzor">
            <a:extLst>
              <a:ext uri="{FF2B5EF4-FFF2-40B4-BE49-F238E27FC236}">
                <a16:creationId xmlns:a16="http://schemas.microsoft.com/office/drawing/2014/main" id="{B68A2C84-94D2-86DE-E5D7-353F207AF53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21105" y="-44402"/>
            <a:ext cx="1624013" cy="1624013"/>
          </a:xfrm>
          <a:prstGeom prst="rect">
            <a:avLst/>
          </a:prstGeom>
          <a:effectLst>
            <a:outerShdw blurRad="419100" dir="5400000" algn="ctr" rotWithShape="0">
              <a:prstClr val="black">
                <a:alpha val="40000"/>
              </a:prstClr>
            </a:outerShdw>
          </a:effectLst>
        </p:spPr>
      </p:pic>
      <p:sp>
        <p:nvSpPr>
          <p:cNvPr id="6" name="Szövegdoboz 5">
            <a:extLst>
              <a:ext uri="{FF2B5EF4-FFF2-40B4-BE49-F238E27FC236}">
                <a16:creationId xmlns:a16="http://schemas.microsoft.com/office/drawing/2014/main" id="{848BA33F-EBFA-A155-2EFB-9346D177822A}"/>
              </a:ext>
            </a:extLst>
          </p:cNvPr>
          <p:cNvSpPr txBox="1"/>
          <p:nvPr/>
        </p:nvSpPr>
        <p:spPr>
          <a:xfrm>
            <a:off x="271898" y="1994521"/>
            <a:ext cx="3226255" cy="5755422"/>
          </a:xfrm>
          <a:prstGeom prst="rect">
            <a:avLst/>
          </a:prstGeom>
          <a:noFill/>
        </p:spPr>
        <p:txBody>
          <a:bodyPr wrap="square" rtlCol="0">
            <a:spAutoFit/>
          </a:bodyPr>
          <a:lstStyle/>
          <a:p>
            <a:r>
              <a:rPr lang="hu-HU" sz="2000" b="1" dirty="0">
                <a:solidFill>
                  <a:schemeClr val="bg1"/>
                </a:solidFill>
                <a:effectLst>
                  <a:outerShdw blurRad="38100" dist="38100" dir="2700000" algn="tl">
                    <a:srgbClr val="000000">
                      <a:alpha val="43137"/>
                    </a:srgbClr>
                  </a:outerShdw>
                </a:effectLst>
              </a:rPr>
              <a:t>Backend – (Node.js + Express)</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Express: 4.21.2 (szerver létrehozásához)</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CORS: 2.8.5 (kereszt-</a:t>
            </a:r>
            <a:r>
              <a:rPr lang="hu-HU" sz="1500" b="1" dirty="0" err="1">
                <a:solidFill>
                  <a:schemeClr val="bg1"/>
                </a:solidFill>
                <a:effectLst>
                  <a:outerShdw blurRad="38100" dist="38100" dir="2700000" algn="tl">
                    <a:srgbClr val="000000">
                      <a:alpha val="43137"/>
                    </a:srgbClr>
                  </a:outerShdw>
                </a:effectLst>
              </a:rPr>
              <a:t>domain</a:t>
            </a:r>
            <a:r>
              <a:rPr lang="hu-HU" sz="1500" b="1" dirty="0">
                <a:solidFill>
                  <a:schemeClr val="bg1"/>
                </a:solidFill>
                <a:effectLst>
                  <a:outerShdw blurRad="38100" dist="38100" dir="2700000" algn="tl">
                    <a:srgbClr val="000000">
                      <a:alpha val="43137"/>
                    </a:srgbClr>
                  </a:outerShdw>
                </a:effectLst>
              </a:rPr>
              <a:t> kérések engedélyezéséhez)</a:t>
            </a:r>
          </a:p>
          <a:p>
            <a:pPr marL="285750" indent="-285750">
              <a:buFont typeface="Arial" panose="020B0604020202020204" pitchFamily="34" charset="0"/>
              <a:buChar char="•"/>
            </a:pPr>
            <a:r>
              <a:rPr lang="hu-HU" sz="1500" b="1" dirty="0" err="1">
                <a:solidFill>
                  <a:schemeClr val="bg1"/>
                </a:solidFill>
                <a:effectLst>
                  <a:outerShdw blurRad="38100" dist="38100" dir="2700000" algn="tl">
                    <a:srgbClr val="000000">
                      <a:alpha val="43137"/>
                    </a:srgbClr>
                  </a:outerShdw>
                </a:effectLst>
              </a:rPr>
              <a:t>Multer</a:t>
            </a:r>
            <a:r>
              <a:rPr lang="hu-HU" sz="1500" b="1" dirty="0">
                <a:solidFill>
                  <a:schemeClr val="bg1"/>
                </a:solidFill>
                <a:effectLst>
                  <a:outerShdw blurRad="38100" dist="38100" dir="2700000" algn="tl">
                    <a:srgbClr val="000000">
                      <a:alpha val="43137"/>
                    </a:srgbClr>
                  </a:outerShdw>
                </a:effectLst>
              </a:rPr>
              <a:t>: 1.4.5-lts.1 (fájlok feltöltéséhez) </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JSON Web </a:t>
            </a:r>
            <a:r>
              <a:rPr lang="hu-HU" sz="1500" b="1" dirty="0" err="1">
                <a:solidFill>
                  <a:schemeClr val="bg1"/>
                </a:solidFill>
                <a:effectLst>
                  <a:outerShdw blurRad="38100" dist="38100" dir="2700000" algn="tl">
                    <a:srgbClr val="000000">
                      <a:alpha val="43137"/>
                    </a:srgbClr>
                  </a:outerShdw>
                </a:effectLst>
              </a:rPr>
              <a:t>Token</a:t>
            </a:r>
            <a:r>
              <a:rPr lang="hu-HU" sz="1500" b="1" dirty="0">
                <a:solidFill>
                  <a:schemeClr val="bg1"/>
                </a:solidFill>
                <a:effectLst>
                  <a:outerShdw blurRad="38100" dist="38100" dir="2700000" algn="tl">
                    <a:srgbClr val="000000">
                      <a:alpha val="43137"/>
                    </a:srgbClr>
                  </a:outerShdw>
                </a:effectLst>
              </a:rPr>
              <a:t>: 9.0.2 (felhasználói hitelesítéshez)</a:t>
            </a:r>
          </a:p>
          <a:p>
            <a:pPr marL="285750" indent="-285750">
              <a:buFont typeface="Arial" panose="020B0604020202020204" pitchFamily="34" charset="0"/>
              <a:buChar char="•"/>
            </a:pPr>
            <a:r>
              <a:rPr lang="hu-HU" sz="1500" b="1" dirty="0" err="1">
                <a:solidFill>
                  <a:schemeClr val="bg1"/>
                </a:solidFill>
                <a:effectLst>
                  <a:outerShdw blurRad="38100" dist="38100" dir="2700000" algn="tl">
                    <a:srgbClr val="000000">
                      <a:alpha val="43137"/>
                    </a:srgbClr>
                  </a:outerShdw>
                </a:effectLst>
              </a:rPr>
              <a:t>Bcrypt</a:t>
            </a:r>
            <a:r>
              <a:rPr lang="hu-HU" sz="1500" b="1" dirty="0">
                <a:solidFill>
                  <a:schemeClr val="bg1"/>
                </a:solidFill>
                <a:effectLst>
                  <a:outerShdw blurRad="38100" dist="38100" dir="2700000" algn="tl">
                    <a:srgbClr val="000000">
                      <a:alpha val="43137"/>
                    </a:srgbClr>
                  </a:outerShdw>
                </a:effectLst>
              </a:rPr>
              <a:t>: 5.1.1 és </a:t>
            </a:r>
            <a:r>
              <a:rPr lang="hu-HU" sz="1500" b="1" dirty="0" err="1">
                <a:solidFill>
                  <a:schemeClr val="bg1"/>
                </a:solidFill>
                <a:effectLst>
                  <a:outerShdw blurRad="38100" dist="38100" dir="2700000" algn="tl">
                    <a:srgbClr val="000000">
                      <a:alpha val="43137"/>
                    </a:srgbClr>
                  </a:outerShdw>
                </a:effectLst>
              </a:rPr>
              <a:t>Bcryptjs</a:t>
            </a:r>
            <a:r>
              <a:rPr lang="hu-HU" sz="1500" b="1" dirty="0">
                <a:solidFill>
                  <a:schemeClr val="bg1"/>
                </a:solidFill>
                <a:effectLst>
                  <a:outerShdw blurRad="38100" dist="38100" dir="2700000" algn="tl">
                    <a:srgbClr val="000000">
                      <a:alpha val="43137"/>
                    </a:srgbClr>
                  </a:outerShdw>
                </a:effectLst>
              </a:rPr>
              <a:t>: 3.0.2 </a:t>
            </a:r>
            <a:r>
              <a:rPr lang="hu-HU" sz="1500" b="1" dirty="0" err="1">
                <a:solidFill>
                  <a:schemeClr val="bg1"/>
                </a:solidFill>
                <a:effectLst>
                  <a:outerShdw blurRad="38100" dist="38100" dir="2700000" algn="tl">
                    <a:srgbClr val="000000">
                      <a:alpha val="43137"/>
                    </a:srgbClr>
                  </a:outerShdw>
                </a:effectLst>
              </a:rPr>
              <a:t>jelszóhasheléshez</a:t>
            </a:r>
            <a:endParaRPr lang="hu-HU" sz="1500" b="1" dirty="0">
              <a:solidFill>
                <a:schemeClr val="bg1"/>
              </a:solidFill>
              <a:effectLst>
                <a:outerShdw blurRad="38100" dist="38100" dir="2700000" algn="tl">
                  <a:srgbClr val="000000">
                    <a:alpha val="43137"/>
                  </a:srgbClr>
                </a:outerShdw>
              </a:effectLst>
            </a:endParaRPr>
          </a:p>
          <a:p>
            <a:pPr marL="285750" indent="-285750">
              <a:buFont typeface="Arial" panose="020B0604020202020204" pitchFamily="34" charset="0"/>
              <a:buChar char="•"/>
            </a:pPr>
            <a:r>
              <a:rPr lang="hu-HU" sz="1500" b="1" dirty="0" err="1">
                <a:solidFill>
                  <a:schemeClr val="bg1"/>
                </a:solidFill>
                <a:effectLst>
                  <a:outerShdw blurRad="38100" dist="38100" dir="2700000" algn="tl">
                    <a:srgbClr val="000000">
                      <a:alpha val="43137"/>
                    </a:srgbClr>
                  </a:outerShdw>
                </a:effectLst>
              </a:rPr>
              <a:t>Axios</a:t>
            </a:r>
            <a:r>
              <a:rPr lang="hu-HU" sz="1500" b="1" dirty="0">
                <a:solidFill>
                  <a:schemeClr val="bg1"/>
                </a:solidFill>
                <a:effectLst>
                  <a:outerShdw blurRad="38100" dist="38100" dir="2700000" algn="tl">
                    <a:srgbClr val="000000">
                      <a:alpha val="43137"/>
                    </a:srgbClr>
                  </a:outerShdw>
                </a:effectLst>
              </a:rPr>
              <a:t>: 1.7.9 (HTTP kérések küldéséhez)</a:t>
            </a:r>
          </a:p>
          <a:p>
            <a:r>
              <a:rPr lang="hu-HU" sz="1500" b="1" u="sng" dirty="0">
                <a:solidFill>
                  <a:schemeClr val="bg1"/>
                </a:solidFill>
                <a:effectLst>
                  <a:outerShdw blurRad="38100" dist="38100" dir="2700000" algn="tl">
                    <a:srgbClr val="000000">
                      <a:alpha val="43137"/>
                    </a:srgbClr>
                  </a:outerShdw>
                </a:effectLst>
              </a:rPr>
              <a:t>Futtatás:</a:t>
            </a:r>
          </a:p>
          <a:p>
            <a:pPr marL="285750" indent="-285750">
              <a:buFont typeface="Arial" panose="020B0604020202020204" pitchFamily="34" charset="0"/>
              <a:buChar char="•"/>
            </a:pPr>
            <a:r>
              <a:rPr lang="hu-HU" sz="1500" b="1" dirty="0" err="1">
                <a:solidFill>
                  <a:schemeClr val="bg1"/>
                </a:solidFill>
                <a:effectLst>
                  <a:outerShdw blurRad="38100" dist="38100" dir="2700000" algn="tl">
                    <a:srgbClr val="000000">
                      <a:alpha val="43137"/>
                    </a:srgbClr>
                  </a:outerShdw>
                </a:effectLst>
              </a:rPr>
              <a:t>nodemon</a:t>
            </a:r>
            <a:r>
              <a:rPr lang="hu-HU" sz="1500" b="1" dirty="0">
                <a:solidFill>
                  <a:schemeClr val="bg1"/>
                </a:solidFill>
                <a:effectLst>
                  <a:outerShdw blurRad="38100" dist="38100" dir="2700000" algn="tl">
                    <a:srgbClr val="000000">
                      <a:alpha val="43137"/>
                    </a:srgbClr>
                  </a:outerShdw>
                </a:effectLst>
              </a:rPr>
              <a:t>: 3.1.9 (biztosítja az automatikus újraindítást fejlesztés közben)</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Index.js: a backend fő belépési pontja</a:t>
            </a:r>
            <a:endParaRPr lang="hu-HU" sz="1500" b="1" dirty="0">
              <a:solidFill>
                <a:schemeClr val="bg1"/>
              </a:solidFill>
            </a:endParaRPr>
          </a:p>
          <a:p>
            <a:endParaRPr lang="hu-HU" b="1" dirty="0">
              <a:solidFill>
                <a:schemeClr val="bg1"/>
              </a:solidFill>
              <a:effectLst>
                <a:outerShdw blurRad="38100" dist="38100" dir="2700000" algn="tl">
                  <a:srgbClr val="000000">
                    <a:alpha val="43137"/>
                  </a:srgbClr>
                </a:outerShdw>
              </a:effectLst>
            </a:endParaRPr>
          </a:p>
          <a:p>
            <a:pPr marL="285750" indent="-285750">
              <a:buFont typeface="Arial" panose="020B0604020202020204" pitchFamily="34" charset="0"/>
              <a:buChar char="•"/>
            </a:pPr>
            <a:endParaRPr lang="hu-HU" b="1" dirty="0">
              <a:solidFill>
                <a:schemeClr val="bg1"/>
              </a:solidFill>
              <a:effectLst>
                <a:outerShdw blurRad="38100" dist="38100" dir="2700000" algn="tl">
                  <a:srgbClr val="000000">
                    <a:alpha val="43137"/>
                  </a:srgbClr>
                </a:outerShdw>
              </a:effectLst>
            </a:endParaRPr>
          </a:p>
          <a:p>
            <a:endParaRPr lang="hu-HU" b="1" dirty="0">
              <a:solidFill>
                <a:schemeClr val="bg1"/>
              </a:solidFill>
            </a:endParaRPr>
          </a:p>
        </p:txBody>
      </p:sp>
      <p:sp>
        <p:nvSpPr>
          <p:cNvPr id="7" name="Szövegdoboz 6">
            <a:extLst>
              <a:ext uri="{FF2B5EF4-FFF2-40B4-BE49-F238E27FC236}">
                <a16:creationId xmlns:a16="http://schemas.microsoft.com/office/drawing/2014/main" id="{EECB1C3C-DC89-1566-E5C5-FF268290D625}"/>
              </a:ext>
            </a:extLst>
          </p:cNvPr>
          <p:cNvSpPr txBox="1"/>
          <p:nvPr/>
        </p:nvSpPr>
        <p:spPr>
          <a:xfrm>
            <a:off x="6839695" y="2040316"/>
            <a:ext cx="3566383" cy="3046988"/>
          </a:xfrm>
          <a:prstGeom prst="rect">
            <a:avLst/>
          </a:prstGeom>
          <a:noFill/>
        </p:spPr>
        <p:txBody>
          <a:bodyPr wrap="square" rtlCol="0">
            <a:spAutoFit/>
          </a:bodyPr>
          <a:lstStyle/>
          <a:p>
            <a:r>
              <a:rPr lang="hu-HU" sz="2000" b="1" dirty="0">
                <a:solidFill>
                  <a:schemeClr val="bg1"/>
                </a:solidFill>
                <a:effectLst>
                  <a:outerShdw blurRad="38100" dist="38100" dir="2700000" algn="tl">
                    <a:srgbClr val="000000">
                      <a:alpha val="43137"/>
                    </a:srgbClr>
                  </a:outerShdw>
                </a:effectLst>
              </a:rPr>
              <a:t>Adatbázis - </a:t>
            </a:r>
            <a:r>
              <a:rPr lang="hu-HU" sz="2000" b="1" dirty="0" err="1">
                <a:solidFill>
                  <a:schemeClr val="bg1"/>
                </a:solidFill>
                <a:effectLst>
                  <a:outerShdw blurRad="38100" dist="38100" dir="2700000" algn="tl">
                    <a:srgbClr val="000000">
                      <a:alpha val="43137"/>
                    </a:srgbClr>
                  </a:outerShdw>
                </a:effectLst>
              </a:rPr>
              <a:t>MySQL</a:t>
            </a:r>
            <a:endParaRPr lang="hu-HU" sz="2000" b="1" dirty="0">
              <a:solidFill>
                <a:schemeClr val="bg1"/>
              </a:solidFill>
              <a:effectLst>
                <a:outerShdw blurRad="38100" dist="38100" dir="2700000" algn="tl">
                  <a:srgbClr val="000000">
                    <a:alpha val="43137"/>
                  </a:srgbClr>
                </a:outerShdw>
              </a:effectLst>
            </a:endParaRPr>
          </a:p>
          <a:p>
            <a:pPr marL="285750" indent="-285750">
              <a:buFont typeface="Arial" panose="020B0604020202020204" pitchFamily="34" charset="0"/>
              <a:buChar char="•"/>
            </a:pPr>
            <a:r>
              <a:rPr lang="hu-HU" b="1" dirty="0">
                <a:solidFill>
                  <a:schemeClr val="bg1"/>
                </a:solidFill>
                <a:effectLst>
                  <a:outerShdw blurRad="38100" dist="38100" dir="2700000" algn="tl">
                    <a:srgbClr val="000000">
                      <a:alpha val="43137"/>
                    </a:srgbClr>
                  </a:outerShdw>
                </a:effectLst>
              </a:rPr>
              <a:t> </a:t>
            </a:r>
            <a:r>
              <a:rPr lang="hu-HU" b="1" dirty="0" err="1">
                <a:solidFill>
                  <a:schemeClr val="bg1"/>
                </a:solidFill>
                <a:effectLst>
                  <a:outerShdw blurRad="38100" dist="38100" dir="2700000" algn="tl">
                    <a:srgbClr val="000000">
                      <a:alpha val="43137"/>
                    </a:srgbClr>
                  </a:outerShdw>
                </a:effectLst>
              </a:rPr>
              <a:t>mysql</a:t>
            </a:r>
            <a:r>
              <a:rPr lang="hu-HU" b="1" dirty="0">
                <a:solidFill>
                  <a:schemeClr val="bg1"/>
                </a:solidFill>
                <a:effectLst>
                  <a:outerShdw blurRad="38100" dist="38100" dir="2700000" algn="tl">
                    <a:srgbClr val="000000">
                      <a:alpha val="43137"/>
                    </a:srgbClr>
                  </a:outerShdw>
                </a:effectLst>
              </a:rPr>
              <a:t>: 2.18.1 (csomag jelzi, hogy </a:t>
            </a:r>
            <a:r>
              <a:rPr lang="hu-HU" b="1" dirty="0" err="1">
                <a:solidFill>
                  <a:schemeClr val="bg1"/>
                </a:solidFill>
                <a:effectLst>
                  <a:outerShdw blurRad="38100" dist="38100" dir="2700000" algn="tl">
                    <a:srgbClr val="000000">
                      <a:alpha val="43137"/>
                    </a:srgbClr>
                  </a:outerShdw>
                </a:effectLst>
              </a:rPr>
              <a:t>MySQL</a:t>
            </a:r>
            <a:r>
              <a:rPr lang="hu-HU" b="1" dirty="0">
                <a:solidFill>
                  <a:schemeClr val="bg1"/>
                </a:solidFill>
                <a:effectLst>
                  <a:outerShdw blurRad="38100" dist="38100" dir="2700000" algn="tl">
                    <a:srgbClr val="000000">
                      <a:alpha val="43137"/>
                    </a:srgbClr>
                  </a:outerShdw>
                </a:effectLst>
              </a:rPr>
              <a:t> adatbázist használunk az adatok tárolására és kezelésére) </a:t>
            </a:r>
          </a:p>
          <a:p>
            <a:pPr marL="285750" indent="-285750">
              <a:buFont typeface="Arial" panose="020B0604020202020204" pitchFamily="34" charset="0"/>
              <a:buChar char="•"/>
            </a:pPr>
            <a:r>
              <a:rPr lang="hu-HU" b="1" dirty="0">
                <a:solidFill>
                  <a:schemeClr val="bg1"/>
                </a:solidFill>
                <a:effectLst>
                  <a:outerShdw blurRad="38100" dist="38100" dir="2700000" algn="tl">
                    <a:srgbClr val="000000">
                      <a:alpha val="43137"/>
                    </a:srgbClr>
                  </a:outerShdw>
                </a:effectLst>
              </a:rPr>
              <a:t>A pontos adatbázis-struktúrát az index.js vagy más backend fájlok mutatják meg</a:t>
            </a:r>
            <a:endParaRPr lang="hu-HU" b="1" dirty="0">
              <a:solidFill>
                <a:schemeClr val="bg1"/>
              </a:solidFill>
            </a:endParaRPr>
          </a:p>
          <a:p>
            <a:endParaRPr lang="hu-HU" sz="2800" b="1" dirty="0">
              <a:solidFill>
                <a:schemeClr val="bg1"/>
              </a:solidFill>
              <a:effectLst>
                <a:outerShdw blurRad="38100" dist="38100" dir="2700000" algn="tl">
                  <a:srgbClr val="000000">
                    <a:alpha val="43137"/>
                  </a:srgbClr>
                </a:outerShdw>
              </a:effectLst>
            </a:endParaRPr>
          </a:p>
          <a:p>
            <a:endParaRPr lang="hu-HU" dirty="0"/>
          </a:p>
        </p:txBody>
      </p:sp>
      <p:sp>
        <p:nvSpPr>
          <p:cNvPr id="8" name="Szövegdoboz 7">
            <a:extLst>
              <a:ext uri="{FF2B5EF4-FFF2-40B4-BE49-F238E27FC236}">
                <a16:creationId xmlns:a16="http://schemas.microsoft.com/office/drawing/2014/main" id="{1ACD2B4E-77E3-535E-C2CA-215ECC36DFB3}"/>
              </a:ext>
            </a:extLst>
          </p:cNvPr>
          <p:cNvSpPr txBox="1"/>
          <p:nvPr/>
        </p:nvSpPr>
        <p:spPr>
          <a:xfrm>
            <a:off x="3531461" y="2085851"/>
            <a:ext cx="3161770" cy="5109091"/>
          </a:xfrm>
          <a:prstGeom prst="rect">
            <a:avLst/>
          </a:prstGeom>
          <a:noFill/>
          <a:effectLst>
            <a:outerShdw blurRad="419100" dist="50800" dir="5400000" algn="ctr" rotWithShape="0">
              <a:schemeClr val="tx1">
                <a:alpha val="40000"/>
              </a:schemeClr>
            </a:outerShdw>
          </a:effectLst>
        </p:spPr>
        <p:txBody>
          <a:bodyPr wrap="square" rtlCol="0">
            <a:spAutoFit/>
          </a:bodyPr>
          <a:lstStyle/>
          <a:p>
            <a:r>
              <a:rPr lang="hu-HU" sz="2000" b="1" dirty="0">
                <a:solidFill>
                  <a:schemeClr val="bg1"/>
                </a:solidFill>
                <a:effectLst>
                  <a:outerShdw blurRad="419100" dir="5400000" algn="ctr" rotWithShape="0">
                    <a:prstClr val="black">
                      <a:alpha val="40000"/>
                    </a:prstClr>
                  </a:outerShdw>
                </a:effectLst>
              </a:rPr>
              <a:t>Frontend – (</a:t>
            </a:r>
            <a:r>
              <a:rPr lang="hu-HU" sz="2000" b="1" dirty="0" err="1">
                <a:solidFill>
                  <a:schemeClr val="bg1"/>
                </a:solidFill>
                <a:effectLst>
                  <a:outerShdw blurRad="419100" dir="5400000" algn="ctr" rotWithShape="0">
                    <a:prstClr val="black">
                      <a:alpha val="40000"/>
                    </a:prstClr>
                  </a:outerShdw>
                </a:effectLst>
              </a:rPr>
              <a:t>React</a:t>
            </a:r>
            <a:r>
              <a:rPr lang="hu-HU" sz="2000" b="1" dirty="0">
                <a:solidFill>
                  <a:schemeClr val="bg1"/>
                </a:solidFill>
                <a:effectLst>
                  <a:outerShdw blurRad="419100" dir="5400000" algn="ctr" rotWithShape="0">
                    <a:prstClr val="black">
                      <a:alpha val="40000"/>
                    </a:prstClr>
                  </a:outerShdw>
                </a:effectLst>
              </a:rPr>
              <a:t> + </a:t>
            </a:r>
            <a:r>
              <a:rPr lang="hu-HU" sz="2000" b="1" dirty="0" err="1">
                <a:solidFill>
                  <a:schemeClr val="bg1"/>
                </a:solidFill>
                <a:effectLst>
                  <a:outerShdw blurRad="419100" dir="5400000" algn="ctr" rotWithShape="0">
                    <a:prstClr val="black">
                      <a:alpha val="40000"/>
                    </a:prstClr>
                  </a:outerShdw>
                </a:effectLst>
              </a:rPr>
              <a:t>Vite</a:t>
            </a:r>
            <a:r>
              <a:rPr lang="hu-HU" sz="2000" b="1" dirty="0">
                <a:solidFill>
                  <a:schemeClr val="bg1"/>
                </a:solidFill>
                <a:effectLst>
                  <a:outerShdw blurRad="419100" dir="5400000" algn="ctr" rotWithShape="0">
                    <a:prstClr val="black">
                      <a:alpha val="40000"/>
                    </a:prstClr>
                  </a:outerShdw>
                </a:effectLst>
              </a:rPr>
              <a:t>)</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 19.0.0</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DOM: 19.0.0</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Router DOM: 7.2.0 (navigációhoz)</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Bootstrap</a:t>
            </a:r>
            <a:r>
              <a:rPr lang="hu-HU" sz="1500" b="1" dirty="0">
                <a:solidFill>
                  <a:schemeClr val="bg1"/>
                </a:solidFill>
                <a:effectLst>
                  <a:outerShdw blurRad="419100" dir="5400000" algn="ctr" rotWithShape="0">
                    <a:prstClr val="black">
                      <a:alpha val="40000"/>
                    </a:prstClr>
                  </a:outerShdw>
                </a:effectLst>
              </a:rPr>
              <a:t>: 5.3.3 (stílusokhoz)</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a:t>
            </a:r>
            <a:r>
              <a:rPr lang="hu-HU" sz="1500" b="1" dirty="0" err="1">
                <a:solidFill>
                  <a:schemeClr val="bg1"/>
                </a:solidFill>
                <a:effectLst>
                  <a:outerShdw blurRad="419100" dir="5400000" algn="ctr" rotWithShape="0">
                    <a:prstClr val="black">
                      <a:alpha val="40000"/>
                    </a:prstClr>
                  </a:outerShdw>
                </a:effectLst>
              </a:rPr>
              <a:t>bootstrap</a:t>
            </a:r>
            <a:r>
              <a:rPr lang="hu-HU" sz="1500" b="1" dirty="0">
                <a:solidFill>
                  <a:schemeClr val="bg1"/>
                </a:solidFill>
                <a:effectLst>
                  <a:outerShdw blurRad="419100" dir="5400000" algn="ctr" rotWithShape="0">
                    <a:prstClr val="black">
                      <a:alpha val="40000"/>
                    </a:prstClr>
                  </a:outerShdw>
                </a:effectLst>
              </a:rPr>
              <a:t>: 12.5.0 </a:t>
            </a:r>
            <a:r>
              <a:rPr lang="hu-HU" sz="1500" b="1" dirty="0" err="1">
                <a:solidFill>
                  <a:schemeClr val="bg1"/>
                </a:solidFill>
                <a:effectLst>
                  <a:outerShdw blurRad="419100" dir="5400000" algn="ctr" rotWithShape="0">
                    <a:prstClr val="black">
                      <a:alpha val="40000"/>
                    </a:prstClr>
                  </a:outerShdw>
                </a:effectLst>
              </a:rPr>
              <a:t>Framer</a:t>
            </a:r>
            <a:r>
              <a:rPr lang="hu-HU" sz="1500" b="1" dirty="0">
                <a:solidFill>
                  <a:schemeClr val="bg1"/>
                </a:solidFill>
                <a:effectLst>
                  <a:outerShdw blurRad="419100" dir="5400000" algn="ctr" rotWithShape="0">
                    <a:prstClr val="black">
                      <a:alpha val="40000"/>
                    </a:prstClr>
                  </a:outerShdw>
                </a:effectLst>
              </a:rPr>
              <a:t> </a:t>
            </a:r>
            <a:r>
              <a:rPr lang="hu-HU" sz="1500" b="1" dirty="0" err="1">
                <a:solidFill>
                  <a:schemeClr val="bg1"/>
                </a:solidFill>
                <a:effectLst>
                  <a:outerShdw blurRad="419100" dir="5400000" algn="ctr" rotWithShape="0">
                    <a:prstClr val="black">
                      <a:alpha val="40000"/>
                    </a:prstClr>
                  </a:outerShdw>
                </a:effectLst>
              </a:rPr>
              <a:t>motion</a:t>
            </a:r>
            <a:r>
              <a:rPr lang="hu-HU" sz="1500" b="1" dirty="0">
                <a:solidFill>
                  <a:schemeClr val="bg1"/>
                </a:solidFill>
                <a:effectLst>
                  <a:outerShdw blurRad="419100" dir="5400000" algn="ctr" rotWithShape="0">
                    <a:prstClr val="black">
                      <a:alpha val="40000"/>
                    </a:prstClr>
                  </a:outerShdw>
                </a:effectLst>
              </a:rPr>
              <a:t>: 12.5.0 (animációkhoz)</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a:t>
            </a:r>
            <a:r>
              <a:rPr lang="hu-HU" sz="1500" b="1" dirty="0" err="1">
                <a:solidFill>
                  <a:schemeClr val="bg1"/>
                </a:solidFill>
                <a:effectLst>
                  <a:outerShdw blurRad="419100" dir="5400000" algn="ctr" rotWithShape="0">
                    <a:prstClr val="black">
                      <a:alpha val="40000"/>
                    </a:prstClr>
                  </a:outerShdw>
                </a:effectLst>
              </a:rPr>
              <a:t>Icons</a:t>
            </a:r>
            <a:r>
              <a:rPr lang="hu-HU" sz="1500" b="1" dirty="0">
                <a:solidFill>
                  <a:schemeClr val="bg1"/>
                </a:solidFill>
                <a:effectLst>
                  <a:outerShdw blurRad="419100" dir="5400000" algn="ctr" rotWithShape="0">
                    <a:prstClr val="black">
                      <a:alpha val="40000"/>
                    </a:prstClr>
                  </a:outerShdw>
                </a:effectLst>
              </a:rPr>
              <a:t>: 5.5.0</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a:t>
            </a:r>
            <a:r>
              <a:rPr lang="hu-HU" sz="1500" b="1" dirty="0" err="1">
                <a:solidFill>
                  <a:schemeClr val="bg1"/>
                </a:solidFill>
                <a:effectLst>
                  <a:outerShdw blurRad="419100" dir="5400000" algn="ctr" rotWithShape="0">
                    <a:prstClr val="black">
                      <a:alpha val="40000"/>
                    </a:prstClr>
                  </a:outerShdw>
                </a:effectLst>
              </a:rPr>
              <a:t>Select</a:t>
            </a:r>
            <a:r>
              <a:rPr lang="hu-HU" sz="1500" b="1" dirty="0">
                <a:solidFill>
                  <a:schemeClr val="bg1"/>
                </a:solidFill>
                <a:effectLst>
                  <a:outerShdw blurRad="419100" dir="5400000" algn="ctr" rotWithShape="0">
                    <a:prstClr val="black">
                      <a:alpha val="40000"/>
                    </a:prstClr>
                  </a:outerShdw>
                </a:effectLst>
              </a:rPr>
              <a:t>: 5.10.1</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DecExtreme</a:t>
            </a:r>
            <a:r>
              <a:rPr lang="hu-HU" sz="1500" b="1" dirty="0">
                <a:solidFill>
                  <a:schemeClr val="bg1"/>
                </a:solidFill>
                <a:effectLst>
                  <a:outerShdw blurRad="419100" dir="5400000" algn="ctr" rotWithShape="0">
                    <a:prstClr val="black">
                      <a:alpha val="40000"/>
                    </a:prstClr>
                  </a:outerShdw>
                </a:effectLst>
              </a:rPr>
              <a:t> </a:t>
            </a: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24.2.5 (komponensekhez) </a:t>
            </a:r>
          </a:p>
          <a:p>
            <a:r>
              <a:rPr lang="hu-HU" sz="1500" b="1" u="sng" dirty="0">
                <a:solidFill>
                  <a:schemeClr val="bg1"/>
                </a:solidFill>
                <a:effectLst>
                  <a:outerShdw blurRad="419100" dir="5400000" algn="ctr" rotWithShape="0">
                    <a:prstClr val="black">
                      <a:alpha val="40000"/>
                    </a:prstClr>
                  </a:outerShdw>
                </a:effectLst>
              </a:rPr>
              <a:t>Fejlesztői eszközök:</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ESLint</a:t>
            </a:r>
            <a:r>
              <a:rPr lang="hu-HU" sz="1500" b="1" dirty="0">
                <a:solidFill>
                  <a:schemeClr val="bg1"/>
                </a:solidFill>
                <a:effectLst>
                  <a:outerShdw blurRad="419100" dir="5400000" algn="ctr" rotWithShape="0">
                    <a:prstClr val="black">
                      <a:alpha val="40000"/>
                    </a:prstClr>
                  </a:outerShdw>
                </a:effectLst>
              </a:rPr>
              <a:t>: 9.19.0 (kódszabvány ellenőrzéséhez)</a:t>
            </a:r>
          </a:p>
          <a:p>
            <a:pPr marL="285750" indent="-285750">
              <a:buFont typeface="Arial" panose="020B0604020202020204" pitchFamily="34" charset="0"/>
              <a:buChar char="•"/>
            </a:pPr>
            <a:r>
              <a:rPr lang="hu-HU" sz="1500" b="1" dirty="0" err="1">
                <a:solidFill>
                  <a:schemeClr val="bg1"/>
                </a:solidFill>
                <a:effectLst>
                  <a:outerShdw blurRad="419100" dir="5400000" algn="ctr" rotWithShape="0">
                    <a:prstClr val="black">
                      <a:alpha val="40000"/>
                    </a:prstClr>
                  </a:outerShdw>
                </a:effectLst>
              </a:rPr>
              <a:t>Vite</a:t>
            </a:r>
            <a:r>
              <a:rPr lang="hu-HU" sz="1500" b="1" dirty="0">
                <a:solidFill>
                  <a:schemeClr val="bg1"/>
                </a:solidFill>
                <a:effectLst>
                  <a:outerShdw blurRad="419100" dir="5400000" algn="ctr" rotWithShape="0">
                    <a:prstClr val="black">
                      <a:alpha val="40000"/>
                    </a:prstClr>
                  </a:outerShdw>
                </a:effectLst>
              </a:rPr>
              <a:t>: 6.1.0 (gyors fejlesztői környezethez)</a:t>
            </a:r>
          </a:p>
          <a:p>
            <a:pPr marL="285750" indent="-285750">
              <a:buFont typeface="Arial" panose="020B0604020202020204" pitchFamily="34" charset="0"/>
              <a:buChar char="•"/>
            </a:pPr>
            <a:r>
              <a:rPr lang="hu-HU" sz="1500" b="1" dirty="0">
                <a:solidFill>
                  <a:schemeClr val="bg1"/>
                </a:solidFill>
                <a:effectLst>
                  <a:outerShdw blurRad="419100" dir="5400000" algn="ctr" rotWithShape="0">
                    <a:prstClr val="black">
                      <a:alpha val="40000"/>
                    </a:prstClr>
                  </a:outerShdw>
                </a:effectLst>
              </a:rPr>
              <a:t>@vitejs/plugin-react: 4.3.4 (</a:t>
            </a:r>
            <a:r>
              <a:rPr lang="hu-HU" sz="1500" b="1" dirty="0" err="1">
                <a:solidFill>
                  <a:schemeClr val="bg1"/>
                </a:solidFill>
                <a:effectLst>
                  <a:outerShdw blurRad="419100" dir="5400000" algn="ctr" rotWithShape="0">
                    <a:prstClr val="black">
                      <a:alpha val="40000"/>
                    </a:prstClr>
                  </a:outerShdw>
                </a:effectLst>
              </a:rPr>
              <a:t>React</a:t>
            </a:r>
            <a:r>
              <a:rPr lang="hu-HU" sz="1500" b="1" dirty="0">
                <a:solidFill>
                  <a:schemeClr val="bg1"/>
                </a:solidFill>
                <a:effectLst>
                  <a:outerShdw blurRad="419100" dir="5400000" algn="ctr" rotWithShape="0">
                    <a:prstClr val="black">
                      <a:alpha val="40000"/>
                    </a:prstClr>
                  </a:outerShdw>
                </a:effectLst>
              </a:rPr>
              <a:t> támogatáshoz </a:t>
            </a:r>
            <a:r>
              <a:rPr lang="hu-HU" sz="1500" b="1" dirty="0" err="1">
                <a:solidFill>
                  <a:schemeClr val="bg1"/>
                </a:solidFill>
                <a:effectLst>
                  <a:outerShdw blurRad="419100" dir="5400000" algn="ctr" rotWithShape="0">
                    <a:prstClr val="black">
                      <a:alpha val="40000"/>
                    </a:prstClr>
                  </a:outerShdw>
                </a:effectLst>
              </a:rPr>
              <a:t>Vite</a:t>
            </a:r>
            <a:r>
              <a:rPr lang="hu-HU" sz="1500" b="1" dirty="0">
                <a:solidFill>
                  <a:schemeClr val="bg1"/>
                </a:solidFill>
                <a:effectLst>
                  <a:outerShdw blurRad="419100" dir="5400000" algn="ctr" rotWithShape="0">
                    <a:prstClr val="black">
                      <a:alpha val="40000"/>
                    </a:prstClr>
                  </a:outerShdw>
                </a:effectLst>
              </a:rPr>
              <a:t>-ban)</a:t>
            </a:r>
          </a:p>
          <a:p>
            <a:pPr marL="285750" indent="-285750">
              <a:buFont typeface="Arial" panose="020B0604020202020204" pitchFamily="34" charset="0"/>
              <a:buChar char="•"/>
            </a:pPr>
            <a:endParaRPr lang="hu-HU" b="1" dirty="0">
              <a:solidFill>
                <a:schemeClr val="bg1"/>
              </a:solidFill>
              <a:effectLst>
                <a:outerShdw blurRad="38100" dist="38100" dir="2700000" algn="tl">
                  <a:srgbClr val="000000">
                    <a:alpha val="43137"/>
                  </a:srgbClr>
                </a:outerShdw>
              </a:effectLst>
            </a:endParaRPr>
          </a:p>
          <a:p>
            <a:endParaRPr lang="hu-HU" dirty="0"/>
          </a:p>
        </p:txBody>
      </p:sp>
      <p:sp>
        <p:nvSpPr>
          <p:cNvPr id="23" name="Szövegdoboz 22">
            <a:extLst>
              <a:ext uri="{FF2B5EF4-FFF2-40B4-BE49-F238E27FC236}">
                <a16:creationId xmlns:a16="http://schemas.microsoft.com/office/drawing/2014/main" id="{C08F2F03-99DA-28D6-6566-90A94F2DF820}"/>
              </a:ext>
            </a:extLst>
          </p:cNvPr>
          <p:cNvSpPr txBox="1"/>
          <p:nvPr/>
        </p:nvSpPr>
        <p:spPr>
          <a:xfrm>
            <a:off x="6953737" y="4324367"/>
            <a:ext cx="4215747" cy="2246769"/>
          </a:xfrm>
          <a:prstGeom prst="rect">
            <a:avLst/>
          </a:prstGeom>
          <a:noFill/>
        </p:spPr>
        <p:txBody>
          <a:bodyPr wrap="square" rtlCol="0">
            <a:spAutoFit/>
          </a:bodyPr>
          <a:lstStyle/>
          <a:p>
            <a:r>
              <a:rPr lang="hu-HU" sz="2000" b="1" dirty="0">
                <a:solidFill>
                  <a:schemeClr val="bg1"/>
                </a:solidFill>
                <a:effectLst>
                  <a:outerShdw blurRad="38100" dist="38100" dir="2700000" algn="tl">
                    <a:srgbClr val="000000">
                      <a:alpha val="43137"/>
                    </a:srgbClr>
                  </a:outerShdw>
                </a:effectLst>
              </a:rPr>
              <a:t>API-k és adatbázis</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Az Express és az </a:t>
            </a:r>
            <a:r>
              <a:rPr lang="hu-HU" sz="1500" b="1" dirty="0" err="1">
                <a:solidFill>
                  <a:schemeClr val="bg1"/>
                </a:solidFill>
                <a:effectLst>
                  <a:outerShdw blurRad="38100" dist="38100" dir="2700000" algn="tl">
                    <a:srgbClr val="000000">
                      <a:alpha val="43137"/>
                    </a:srgbClr>
                  </a:outerShdw>
                </a:effectLst>
              </a:rPr>
              <a:t>Axios</a:t>
            </a:r>
            <a:r>
              <a:rPr lang="hu-HU" sz="1500" b="1" dirty="0">
                <a:solidFill>
                  <a:schemeClr val="bg1"/>
                </a:solidFill>
                <a:effectLst>
                  <a:outerShdw blurRad="38100" dist="38100" dir="2700000" algn="tl">
                    <a:srgbClr val="000000">
                      <a:alpha val="43137"/>
                    </a:srgbClr>
                  </a:outerShdw>
                </a:effectLst>
              </a:rPr>
              <a:t> kombinációja alapján a frontend és backend REST API-n keresztül kommunikál</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A JWT használata utal arra, hogy felhasználói hitelesítés és jogosultságkezelés </a:t>
            </a:r>
          </a:p>
          <a:p>
            <a:pPr marL="285750" indent="-285750">
              <a:buFont typeface="Arial" panose="020B0604020202020204" pitchFamily="34" charset="0"/>
              <a:buChar char="•"/>
            </a:pPr>
            <a:r>
              <a:rPr lang="hu-HU" sz="1500" b="1" dirty="0">
                <a:solidFill>
                  <a:schemeClr val="bg1"/>
                </a:solidFill>
                <a:effectLst>
                  <a:outerShdw blurRad="38100" dist="38100" dir="2700000" algn="tl">
                    <a:srgbClr val="000000">
                      <a:alpha val="43137"/>
                    </a:srgbClr>
                  </a:outerShdw>
                </a:effectLst>
              </a:rPr>
              <a:t>A </a:t>
            </a:r>
            <a:r>
              <a:rPr lang="hu-HU" sz="1500" b="1" dirty="0" err="1">
                <a:solidFill>
                  <a:schemeClr val="bg1"/>
                </a:solidFill>
                <a:effectLst>
                  <a:outerShdw blurRad="38100" dist="38100" dir="2700000" algn="tl">
                    <a:srgbClr val="000000">
                      <a:alpha val="43137"/>
                    </a:srgbClr>
                  </a:outerShdw>
                </a:effectLst>
              </a:rPr>
              <a:t>Multer</a:t>
            </a:r>
            <a:r>
              <a:rPr lang="hu-HU" sz="1500" b="1" dirty="0">
                <a:solidFill>
                  <a:schemeClr val="bg1"/>
                </a:solidFill>
                <a:effectLst>
                  <a:outerShdw blurRad="38100" dist="38100" dir="2700000" algn="tl">
                    <a:srgbClr val="000000">
                      <a:alpha val="43137"/>
                    </a:srgbClr>
                  </a:outerShdw>
                </a:effectLst>
              </a:rPr>
              <a:t> csomag miatt valószínűleg képfeltöltés vagy fájlkezelés is elérhető</a:t>
            </a:r>
          </a:p>
        </p:txBody>
      </p:sp>
    </p:spTree>
    <p:extLst>
      <p:ext uri="{BB962C8B-B14F-4D97-AF65-F5344CB8AC3E}">
        <p14:creationId xmlns:p14="http://schemas.microsoft.com/office/powerpoint/2010/main" val="1118856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repeatCount="indefinite" accel="50000" decel="50000" fill="hold" grpId="0" nodeType="withEffect">
                                  <p:stCondLst>
                                    <p:cond delay="0"/>
                                  </p:stCondLst>
                                  <p:childTnLst>
                                    <p:animMotion origin="layout" path="M 1.66667E-6 2.22222E-6 L 0.00169 -0.15903 " pathEditMode="relative" rAng="0" ptsTypes="AA">
                                      <p:cBhvr>
                                        <p:cTn id="6" dur="2000" fill="hold"/>
                                        <p:tgtEl>
                                          <p:spTgt spid="22"/>
                                        </p:tgtEl>
                                        <p:attrNameLst>
                                          <p:attrName>ppt_x</p:attrName>
                                          <p:attrName>ppt_y</p:attrName>
                                        </p:attrNameLst>
                                      </p:cBhvr>
                                      <p:rCtr x="78" y="-7963"/>
                                    </p:animMotion>
                                  </p:childTnLst>
                                </p:cTn>
                              </p:par>
                              <p:par>
                                <p:cTn id="7" presetID="10" presetClass="entr" presetSubtype="0" repeatCount="indefinite" fill="hold" grpId="1" nodeType="withEffect">
                                  <p:stCondLst>
                                    <p:cond delay="0"/>
                                  </p:stCondLst>
                                  <p:childTnLst>
                                    <p:set>
                                      <p:cBhvr>
                                        <p:cTn id="8" dur="1" fill="hold">
                                          <p:stCondLst>
                                            <p:cond delay="0"/>
                                          </p:stCondLst>
                                        </p:cTn>
                                        <p:tgtEl>
                                          <p:spTgt spid="22"/>
                                        </p:tgtEl>
                                        <p:attrNameLst>
                                          <p:attrName>style.visibility</p:attrName>
                                        </p:attrNameLst>
                                      </p:cBhvr>
                                      <p:to>
                                        <p:strVal val="visible"/>
                                      </p:to>
                                    </p:set>
                                    <p:animEffect transition="in" filter="fade">
                                      <p:cBhvr>
                                        <p:cTn id="9" dur="2000"/>
                                        <p:tgtEl>
                                          <p:spTgt spid="22"/>
                                        </p:tgtEl>
                                      </p:cBhvr>
                                    </p:animEffect>
                                  </p:childTnLst>
                                </p:cTn>
                              </p:par>
                              <p:par>
                                <p:cTn id="10" presetID="64" presetClass="path" presetSubtype="0" repeatCount="indefinite" accel="50000" decel="50000" fill="hold" grpId="0" nodeType="withEffect">
                                  <p:stCondLst>
                                    <p:cond delay="400"/>
                                  </p:stCondLst>
                                  <p:childTnLst>
                                    <p:animMotion origin="layout" path="M 3.125E-6 2.96296E-6 L 0.00169 -0.15903 " pathEditMode="relative" rAng="0" ptsTypes="AA">
                                      <p:cBhvr>
                                        <p:cTn id="11" dur="2000" fill="hold"/>
                                        <p:tgtEl>
                                          <p:spTgt spid="28"/>
                                        </p:tgtEl>
                                        <p:attrNameLst>
                                          <p:attrName>ppt_x</p:attrName>
                                          <p:attrName>ppt_y</p:attrName>
                                        </p:attrNameLst>
                                      </p:cBhvr>
                                      <p:rCtr x="78" y="-7963"/>
                                    </p:animMotion>
                                  </p:childTnLst>
                                </p:cTn>
                              </p:par>
                              <p:par>
                                <p:cTn id="12" presetID="10" presetClass="entr" presetSubtype="0" repeatCount="indefinite" fill="hold" grpId="1" nodeType="withEffect">
                                  <p:stCondLst>
                                    <p:cond delay="40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2000"/>
                                        <p:tgtEl>
                                          <p:spTgt spid="28"/>
                                        </p:tgtEl>
                                      </p:cBhvr>
                                    </p:animEffect>
                                  </p:childTnLst>
                                </p:cTn>
                              </p:par>
                              <p:par>
                                <p:cTn id="15" presetID="64" presetClass="path" presetSubtype="0" repeatCount="indefinite" accel="50000" decel="50000" fill="hold" grpId="0" nodeType="withEffect">
                                  <p:stCondLst>
                                    <p:cond delay="800"/>
                                  </p:stCondLst>
                                  <p:childTnLst>
                                    <p:animMotion origin="layout" path="M -1.45833E-6 -3.7037E-6 L 0.00169 -0.15902 " pathEditMode="relative" rAng="0" ptsTypes="AA">
                                      <p:cBhvr>
                                        <p:cTn id="16" dur="2000" fill="hold"/>
                                        <p:tgtEl>
                                          <p:spTgt spid="29"/>
                                        </p:tgtEl>
                                        <p:attrNameLst>
                                          <p:attrName>ppt_x</p:attrName>
                                          <p:attrName>ppt_y</p:attrName>
                                        </p:attrNameLst>
                                      </p:cBhvr>
                                      <p:rCtr x="78" y="-7963"/>
                                    </p:animMotion>
                                  </p:childTnLst>
                                </p:cTn>
                              </p:par>
                              <p:par>
                                <p:cTn id="17" presetID="10" presetClass="entr" presetSubtype="0" repeatCount="indefinite" fill="hold" grpId="1" nodeType="withEffect">
                                  <p:stCondLst>
                                    <p:cond delay="80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2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28" grpId="0" animBg="1"/>
      <p:bldP spid="28" grpId="1" animBg="1"/>
      <p:bldP spid="29" grpId="0" animBg="1"/>
      <p:bldP spid="2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36F225E-A519-2968-7EBB-46A465B75329}"/>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1A73132F-1919-3E23-A706-9BCF65C7F8DA}"/>
              </a:ext>
            </a:extLst>
          </p:cNvPr>
          <p:cNvSpPr/>
          <p:nvPr/>
        </p:nvSpPr>
        <p:spPr>
          <a:xfrm>
            <a:off x="2692249" y="139548"/>
            <a:ext cx="6578903" cy="6578903"/>
          </a:xfrm>
          <a:prstGeom prst="ellipse">
            <a:avLst/>
          </a:prstGeom>
          <a:solidFill>
            <a:srgbClr val="6F5C54">
              <a:alpha val="40000"/>
            </a:srgbClr>
          </a:solid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 name="Szövegdoboz 2">
            <a:extLst>
              <a:ext uri="{FF2B5EF4-FFF2-40B4-BE49-F238E27FC236}">
                <a16:creationId xmlns:a16="http://schemas.microsoft.com/office/drawing/2014/main" id="{4198D2F0-3C7A-437D-E6A7-92B438A07F1B}"/>
              </a:ext>
            </a:extLst>
          </p:cNvPr>
          <p:cNvSpPr txBox="1"/>
          <p:nvPr/>
        </p:nvSpPr>
        <p:spPr>
          <a:xfrm>
            <a:off x="3674017" y="2257961"/>
            <a:ext cx="4615366" cy="1323439"/>
          </a:xfrm>
          <a:prstGeom prst="rect">
            <a:avLst/>
          </a:prstGeom>
          <a:noFill/>
          <a:effectLst>
            <a:outerShdw blurRad="419100" dist="50800" dir="5400000" algn="ctr" rotWithShape="0">
              <a:schemeClr val="tx1">
                <a:alpha val="40000"/>
              </a:schemeClr>
            </a:outerShdw>
          </a:effectLst>
        </p:spPr>
        <p:txBody>
          <a:bodyPr wrap="none" rtlCol="0">
            <a:spAutoFit/>
          </a:bodyPr>
          <a:lstStyle/>
          <a:p>
            <a:r>
              <a:rPr lang="hu-HU" sz="8000" dirty="0">
                <a:solidFill>
                  <a:schemeClr val="bg1"/>
                </a:solidFill>
                <a:effectLst>
                  <a:outerShdw blurRad="419100" dist="50800" dir="5400000" algn="ctr" rotWithShape="0">
                    <a:schemeClr val="tx1">
                      <a:alpha val="40000"/>
                    </a:schemeClr>
                  </a:outerShdw>
                </a:effectLst>
                <a:latin typeface="Raleway" panose="020F0502020204030204" pitchFamily="2" charset="-18"/>
                <a:cs typeface="Calibri" panose="020F0502020204030204" pitchFamily="34" charset="0"/>
              </a:rPr>
              <a:t>Adatbázis</a:t>
            </a:r>
          </a:p>
        </p:txBody>
      </p:sp>
      <p:sp>
        <p:nvSpPr>
          <p:cNvPr id="6" name="AutoShape 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9FC9056F-AA42-4036-4062-237DB8C1792E}"/>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7" name="AutoShape 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0A33B4CE-4444-6E10-3E8A-0280630790F1}"/>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5" name="Ábra 4" descr="Adatbázis">
            <a:extLst>
              <a:ext uri="{FF2B5EF4-FFF2-40B4-BE49-F238E27FC236}">
                <a16:creationId xmlns:a16="http://schemas.microsoft.com/office/drawing/2014/main" id="{63AFD305-7FB1-4E2D-9A00-96A7C23949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038725" y="304800"/>
            <a:ext cx="2114550" cy="2114550"/>
          </a:xfrm>
          <a:prstGeom prst="rect">
            <a:avLst/>
          </a:prstGeom>
          <a:effectLst>
            <a:outerShdw blurRad="419100" dist="50800" dir="5400000" algn="ctr" rotWithShape="0">
              <a:prstClr val="black">
                <a:alpha val="40000"/>
              </a:prstClr>
            </a:outerShdw>
          </a:effectLst>
        </p:spPr>
      </p:pic>
    </p:spTree>
    <p:extLst>
      <p:ext uri="{BB962C8B-B14F-4D97-AF65-F5344CB8AC3E}">
        <p14:creationId xmlns:p14="http://schemas.microsoft.com/office/powerpoint/2010/main" val="191503444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a:extLst>
            <a:ext uri="{FF2B5EF4-FFF2-40B4-BE49-F238E27FC236}">
              <a16:creationId xmlns:a16="http://schemas.microsoft.com/office/drawing/2014/main" id="{962A6363-22F8-0FC5-7CAB-C09BBF1686FD}"/>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0162C066-858E-CA7D-B468-7B7ECCEF9BBA}"/>
              </a:ext>
            </a:extLst>
          </p:cNvPr>
          <p:cNvSpPr/>
          <p:nvPr/>
        </p:nvSpPr>
        <p:spPr>
          <a:xfrm>
            <a:off x="-1455776" y="-4122776"/>
            <a:ext cx="15103551" cy="15103551"/>
          </a:xfrm>
          <a:prstGeom prst="ellipse">
            <a:avLst/>
          </a:prstGeom>
          <a:no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9" name="AutoShape 10"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42B6BC9E-05F4-E07C-B61F-AB55EBD985A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0" name="AutoShape 1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4CF93BA6-12FB-BFBB-2BEA-8D8936A5E52A}"/>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1" name="AutoShape 1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D68BBF8B-DDD6-10A7-081A-9F1FF7C12F4B}"/>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5" name="AutoShape 2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F83DE68D-19E8-8D3C-BCA2-A8A47417F653}"/>
              </a:ext>
            </a:extLst>
          </p:cNvPr>
          <p:cNvSpPr>
            <a:spLocks noChangeAspect="1" noChangeArrowheads="1"/>
          </p:cNvSpPr>
          <p:nvPr/>
        </p:nvSpPr>
        <p:spPr bwMode="auto">
          <a:xfrm>
            <a:off x="1006170" y="3429000"/>
            <a:ext cx="5394630" cy="539463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21" name="TextBox 14">
            <a:extLst>
              <a:ext uri="{FF2B5EF4-FFF2-40B4-BE49-F238E27FC236}">
                <a16:creationId xmlns:a16="http://schemas.microsoft.com/office/drawing/2014/main" id="{8BBCB356-DD5C-269B-70AA-AE68E1FBB762}"/>
              </a:ext>
            </a:extLst>
          </p:cNvPr>
          <p:cNvSpPr txBox="1"/>
          <p:nvPr/>
        </p:nvSpPr>
        <p:spPr>
          <a:xfrm>
            <a:off x="3082692" y="3317960"/>
            <a:ext cx="6344431" cy="22006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Aft>
                <a:spcPts val="600"/>
              </a:spcAft>
            </a:pPr>
            <a:r>
              <a:rPr lang="hu-HU" sz="2800" b="1" dirty="0">
                <a:solidFill>
                  <a:schemeClr val="bg1"/>
                </a:solidFill>
                <a:effectLst>
                  <a:outerShdw blurRad="419100" sx="102000" sy="102000" algn="ctr" rotWithShape="0">
                    <a:prstClr val="black">
                      <a:alpha val="40000"/>
                    </a:prstClr>
                  </a:outerShdw>
                </a:effectLst>
              </a:rPr>
              <a:t>A</a:t>
            </a:r>
            <a:r>
              <a:rPr lang="en-US" sz="2800" b="1" dirty="0">
                <a:solidFill>
                  <a:schemeClr val="bg1"/>
                </a:solidFill>
                <a:effectLst>
                  <a:outerShdw blurRad="419100" sx="102000" sy="102000" algn="ctr" rotWithShape="0">
                    <a:prstClr val="black">
                      <a:alpha val="40000"/>
                    </a:prstClr>
                  </a:outerShdw>
                </a:effectLst>
              </a:rPr>
              <a:t> </a:t>
            </a:r>
            <a:r>
              <a:rPr lang="en-US" sz="2800" b="1" dirty="0" err="1">
                <a:solidFill>
                  <a:schemeClr val="bg1"/>
                </a:solidFill>
                <a:effectLst>
                  <a:outerShdw blurRad="419100" sx="102000" sy="102000" algn="ctr" rotWithShape="0">
                    <a:prstClr val="black">
                      <a:alpha val="40000"/>
                    </a:prstClr>
                  </a:outerShdw>
                </a:effectLst>
              </a:rPr>
              <a:t>megoldás</a:t>
            </a:r>
            <a:r>
              <a:rPr lang="en-US" sz="2800" b="1" dirty="0">
                <a:solidFill>
                  <a:schemeClr val="bg1"/>
                </a:solidFill>
                <a:effectLst>
                  <a:outerShdw blurRad="419100" sx="102000" sy="102000" algn="ctr" rotWithShape="0">
                    <a:prstClr val="black">
                      <a:alpha val="40000"/>
                    </a:prstClr>
                  </a:outerShdw>
                </a:effectLst>
              </a:rPr>
              <a:t>: </a:t>
            </a:r>
            <a:endParaRPr lang="en-US" sz="2800" dirty="0">
              <a:solidFill>
                <a:schemeClr val="bg1"/>
              </a:solidFill>
              <a:effectLst>
                <a:outerShdw blurRad="419100" sx="102000" sy="102000" algn="ctr" rotWithShape="0">
                  <a:prstClr val="black">
                    <a:alpha val="40000"/>
                  </a:prstClr>
                </a:outerShdw>
              </a:effectLst>
            </a:endParaRPr>
          </a:p>
          <a:p>
            <a:pPr>
              <a:lnSpc>
                <a:spcPct val="90000"/>
              </a:lnSpc>
              <a:spcAft>
                <a:spcPts val="600"/>
              </a:spcAft>
            </a:pPr>
            <a:endParaRPr lang="en-US" sz="2800" dirty="0">
              <a:solidFill>
                <a:schemeClr val="bg1"/>
              </a:solidFill>
              <a:effectLst>
                <a:outerShdw blurRad="419100" sx="102000" sy="102000" algn="ctr" rotWithShape="0">
                  <a:prstClr val="black">
                    <a:alpha val="40000"/>
                  </a:prstClr>
                </a:outerShdw>
              </a:effectLst>
            </a:endParaRPr>
          </a:p>
          <a:p>
            <a:pPr marL="342900" indent="-342900">
              <a:lnSpc>
                <a:spcPct val="90000"/>
              </a:lnSpc>
              <a:spcAft>
                <a:spcPts val="600"/>
              </a:spcAft>
              <a:buFont typeface="Arial"/>
              <a:buChar char="•"/>
            </a:pPr>
            <a:r>
              <a:rPr lang="en-US" dirty="0">
                <a:solidFill>
                  <a:schemeClr val="bg1"/>
                </a:solidFill>
                <a:effectLst>
                  <a:outerShdw blurRad="419100" sx="102000" sy="102000" algn="ctr" rotWithShape="0">
                    <a:prstClr val="black">
                      <a:alpha val="40000"/>
                    </a:prstClr>
                  </a:outerShdw>
                </a:effectLst>
              </a:rPr>
              <a:t>Egy admin </a:t>
            </a:r>
            <a:r>
              <a:rPr lang="en-US" dirty="0" err="1">
                <a:solidFill>
                  <a:schemeClr val="bg1"/>
                </a:solidFill>
                <a:effectLst>
                  <a:outerShdw blurRad="419100" sx="102000" sy="102000" algn="ctr" rotWithShape="0">
                    <a:prstClr val="black">
                      <a:alpha val="40000"/>
                    </a:prstClr>
                  </a:outerShdw>
                </a:effectLst>
              </a:rPr>
              <a:t>felület</a:t>
            </a:r>
            <a:r>
              <a:rPr lang="en-US" dirty="0">
                <a:solidFill>
                  <a:schemeClr val="bg1"/>
                </a:solidFill>
                <a:effectLst>
                  <a:outerShdw blurRad="419100" sx="102000" sy="102000" algn="ctr" rotWithShape="0">
                    <a:prstClr val="black">
                      <a:alpha val="40000"/>
                    </a:prstClr>
                  </a:outerShdw>
                </a:effectLst>
              </a:rPr>
              <a:t> </a:t>
            </a:r>
          </a:p>
          <a:p>
            <a:pPr marL="342900" indent="-342900">
              <a:lnSpc>
                <a:spcPct val="90000"/>
              </a:lnSpc>
              <a:spcAft>
                <a:spcPts val="600"/>
              </a:spcAft>
              <a:buFont typeface="Arial"/>
              <a:buChar char="•"/>
            </a:pPr>
            <a:r>
              <a:rPr lang="en-US" dirty="0" err="1">
                <a:solidFill>
                  <a:schemeClr val="bg1"/>
                </a:solidFill>
                <a:effectLst>
                  <a:outerShdw blurRad="419100" sx="102000" sy="102000" algn="ctr" rotWithShape="0">
                    <a:prstClr val="black">
                      <a:alpha val="40000"/>
                    </a:prstClr>
                  </a:outerShdw>
                </a:effectLst>
              </a:rPr>
              <a:t>Különböző</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preferenciák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és</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ételérzékenységek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kategóriák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kiválasztásának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lehetősége</a:t>
            </a:r>
            <a:r>
              <a:rPr lang="en-US" dirty="0">
                <a:solidFill>
                  <a:schemeClr val="bg1"/>
                </a:solidFill>
                <a:effectLst>
                  <a:outerShdw blurRad="419100" sx="102000" sy="102000" algn="ctr" rotWithShape="0">
                    <a:prstClr val="black">
                      <a:alpha val="40000"/>
                    </a:prstClr>
                  </a:outerShdw>
                </a:effectLst>
              </a:rPr>
              <a:t> </a:t>
            </a:r>
          </a:p>
          <a:p>
            <a:pPr algn="l"/>
            <a:endParaRPr lang="en-US" dirty="0"/>
          </a:p>
        </p:txBody>
      </p:sp>
      <p:sp>
        <p:nvSpPr>
          <p:cNvPr id="3" name="Szövegdoboz 2">
            <a:extLst>
              <a:ext uri="{FF2B5EF4-FFF2-40B4-BE49-F238E27FC236}">
                <a16:creationId xmlns:a16="http://schemas.microsoft.com/office/drawing/2014/main" id="{9E87DE90-4939-B028-CD8F-53439C6972E0}"/>
              </a:ext>
            </a:extLst>
          </p:cNvPr>
          <p:cNvSpPr txBox="1"/>
          <p:nvPr/>
        </p:nvSpPr>
        <p:spPr>
          <a:xfrm>
            <a:off x="3802953" y="1994521"/>
            <a:ext cx="4903907" cy="1323439"/>
          </a:xfrm>
          <a:prstGeom prst="rect">
            <a:avLst/>
          </a:prstGeom>
          <a:noFill/>
        </p:spPr>
        <p:txBody>
          <a:bodyPr wrap="none" rtlCol="0">
            <a:spAutoFit/>
          </a:bodyPr>
          <a:lstStyle/>
          <a:p>
            <a:r>
              <a:rPr lang="hu-HU" sz="8000" dirty="0">
                <a:solidFill>
                  <a:schemeClr val="bg1"/>
                </a:solidFill>
                <a:latin typeface="Raleway" panose="020F0502020204030204" pitchFamily="2" charset="-18"/>
                <a:cs typeface="Calibri" panose="020F0502020204030204" pitchFamily="34" charset="0"/>
              </a:rPr>
              <a:t>Megoldás</a:t>
            </a:r>
          </a:p>
        </p:txBody>
      </p:sp>
      <p:pic>
        <p:nvPicPr>
          <p:cNvPr id="4" name="Ábra 3" descr="Döntési diagram">
            <a:extLst>
              <a:ext uri="{FF2B5EF4-FFF2-40B4-BE49-F238E27FC236}">
                <a16:creationId xmlns:a16="http://schemas.microsoft.com/office/drawing/2014/main" id="{D99A547C-2CC6-51C7-7CA8-21FC02D0283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69104" y="332434"/>
            <a:ext cx="1948991" cy="1948991"/>
          </a:xfrm>
          <a:prstGeom prst="rect">
            <a:avLst/>
          </a:prstGeom>
        </p:spPr>
      </p:pic>
      <p:pic>
        <p:nvPicPr>
          <p:cNvPr id="12" name="Kép 11">
            <a:extLst>
              <a:ext uri="{FF2B5EF4-FFF2-40B4-BE49-F238E27FC236}">
                <a16:creationId xmlns:a16="http://schemas.microsoft.com/office/drawing/2014/main" id="{75458C21-F3BF-209A-E6B7-A17755375276}"/>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50000"/>
                    </a14:imgEffect>
                  </a14:imgLayer>
                </a14:imgProps>
              </a:ext>
              <a:ext uri="{28A0092B-C50C-407E-A947-70E740481C1C}">
                <a14:useLocalDpi xmlns:a14="http://schemas.microsoft.com/office/drawing/2010/main" val="0"/>
              </a:ext>
            </a:extLst>
          </a:blip>
          <a:srcRect t="12500" b="12500"/>
          <a:stretch/>
        </p:blipFill>
        <p:spPr>
          <a:xfrm>
            <a:off x="7975" y="0"/>
            <a:ext cx="12192000" cy="6858000"/>
          </a:xfrm>
          <a:prstGeom prst="rect">
            <a:avLst/>
          </a:prstGeom>
        </p:spPr>
      </p:pic>
      <p:sp useBgFill="1">
        <p:nvSpPr>
          <p:cNvPr id="17" name="Téglalap: lekerekített 16">
            <a:extLst>
              <a:ext uri="{FF2B5EF4-FFF2-40B4-BE49-F238E27FC236}">
                <a16:creationId xmlns:a16="http://schemas.microsoft.com/office/drawing/2014/main" id="{9244C9A2-6229-01CD-BFFB-BED7DF82139B}"/>
              </a:ext>
            </a:extLst>
          </p:cNvPr>
          <p:cNvSpPr/>
          <p:nvPr/>
        </p:nvSpPr>
        <p:spPr>
          <a:xfrm rot="1588012">
            <a:off x="1164035" y="-210069"/>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useBgFill="1">
        <p:nvSpPr>
          <p:cNvPr id="23" name="Téglalap: lekerekített 22">
            <a:extLst>
              <a:ext uri="{FF2B5EF4-FFF2-40B4-BE49-F238E27FC236}">
                <a16:creationId xmlns:a16="http://schemas.microsoft.com/office/drawing/2014/main" id="{5E621971-4476-7A76-9564-ACC162959AA9}"/>
              </a:ext>
            </a:extLst>
          </p:cNvPr>
          <p:cNvSpPr/>
          <p:nvPr/>
        </p:nvSpPr>
        <p:spPr>
          <a:xfrm rot="1588012">
            <a:off x="2332376" y="1186456"/>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useBgFill="1">
        <p:nvSpPr>
          <p:cNvPr id="24" name="Téglalap: lekerekített 23">
            <a:extLst>
              <a:ext uri="{FF2B5EF4-FFF2-40B4-BE49-F238E27FC236}">
                <a16:creationId xmlns:a16="http://schemas.microsoft.com/office/drawing/2014/main" id="{FBF2E339-EDF0-D4E5-9F96-BE352A2A429D}"/>
              </a:ext>
            </a:extLst>
          </p:cNvPr>
          <p:cNvSpPr/>
          <p:nvPr/>
        </p:nvSpPr>
        <p:spPr>
          <a:xfrm rot="1588012">
            <a:off x="1734155" y="533187"/>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useBgFill="1">
        <p:nvSpPr>
          <p:cNvPr id="25" name="Téglalap: lekerekített 24">
            <a:extLst>
              <a:ext uri="{FF2B5EF4-FFF2-40B4-BE49-F238E27FC236}">
                <a16:creationId xmlns:a16="http://schemas.microsoft.com/office/drawing/2014/main" id="{37575329-6E8E-6277-5EA5-3E3F8D3A58F6}"/>
              </a:ext>
            </a:extLst>
          </p:cNvPr>
          <p:cNvSpPr/>
          <p:nvPr/>
        </p:nvSpPr>
        <p:spPr>
          <a:xfrm rot="1588012">
            <a:off x="2918132" y="1862408"/>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p:nvSpPr>
          <p:cNvPr id="18" name="Szövegdoboz 17">
            <a:extLst>
              <a:ext uri="{FF2B5EF4-FFF2-40B4-BE49-F238E27FC236}">
                <a16:creationId xmlns:a16="http://schemas.microsoft.com/office/drawing/2014/main" id="{40FF337B-86BE-4A0A-AF9A-7F3FB2C4FE51}"/>
              </a:ext>
            </a:extLst>
          </p:cNvPr>
          <p:cNvSpPr txBox="1"/>
          <p:nvPr/>
        </p:nvSpPr>
        <p:spPr>
          <a:xfrm>
            <a:off x="3926644" y="1291441"/>
            <a:ext cx="4836580" cy="1323439"/>
          </a:xfrm>
          <a:prstGeom prst="rect">
            <a:avLst/>
          </a:prstGeom>
          <a:noFill/>
          <a:effectLst>
            <a:outerShdw blurRad="419100" dist="50800" dir="5400000" algn="ctr" rotWithShape="0">
              <a:schemeClr val="tx1">
                <a:alpha val="40000"/>
              </a:schemeClr>
            </a:outerShdw>
          </a:effectLst>
        </p:spPr>
        <p:txBody>
          <a:bodyPr wrap="none" lIns="91440" tIns="45720" rIns="91440" bIns="45720" rtlCol="0" anchor="t">
            <a:spAutoFit/>
          </a:bodyPr>
          <a:lstStyle/>
          <a:p>
            <a:r>
              <a:rPr lang="hu-HU" sz="8000" dirty="0">
                <a:solidFill>
                  <a:schemeClr val="bg1"/>
                </a:solidFill>
                <a:effectLst>
                  <a:outerShdw blurRad="419100" dist="50800" dir="5400000" algn="ctr" rotWithShape="0">
                    <a:prstClr val="black">
                      <a:alpha val="40000"/>
                    </a:prstClr>
                  </a:outerShdw>
                </a:effectLst>
                <a:latin typeface="Raleway"/>
                <a:cs typeface="Calibri"/>
              </a:rPr>
              <a:t>Adatbázis</a:t>
            </a:r>
          </a:p>
        </p:txBody>
      </p:sp>
      <p:pic>
        <p:nvPicPr>
          <p:cNvPr id="19" name="Ábra 18" descr="Adatbázis">
            <a:extLst>
              <a:ext uri="{FF2B5EF4-FFF2-40B4-BE49-F238E27FC236}">
                <a16:creationId xmlns:a16="http://schemas.microsoft.com/office/drawing/2014/main" id="{9BC628C7-6599-47C6-8D27-CC801474413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276265" y="0"/>
            <a:ext cx="1655419" cy="1655419"/>
          </a:xfrm>
          <a:prstGeom prst="rect">
            <a:avLst/>
          </a:prstGeom>
          <a:effectLst>
            <a:outerShdw blurRad="419100" dist="50800" dir="5400000" algn="ctr" rotWithShape="0">
              <a:prstClr val="black">
                <a:alpha val="40000"/>
              </a:prstClr>
            </a:outerShdw>
          </a:effectLst>
        </p:spPr>
      </p:pic>
      <p:sp>
        <p:nvSpPr>
          <p:cNvPr id="6" name="Szövegdoboz 5">
            <a:extLst>
              <a:ext uri="{FF2B5EF4-FFF2-40B4-BE49-F238E27FC236}">
                <a16:creationId xmlns:a16="http://schemas.microsoft.com/office/drawing/2014/main" id="{871CBA9B-ED77-48BA-A649-ACA1B2C6F1BF}"/>
              </a:ext>
            </a:extLst>
          </p:cNvPr>
          <p:cNvSpPr txBox="1"/>
          <p:nvPr/>
        </p:nvSpPr>
        <p:spPr>
          <a:xfrm>
            <a:off x="6693805" y="2500709"/>
            <a:ext cx="5189499" cy="3970318"/>
          </a:xfrm>
          <a:prstGeom prst="rect">
            <a:avLst/>
          </a:prstGeom>
          <a:noFill/>
          <a:effectLst>
            <a:outerShdw blurRad="419100" dist="50800" dir="5400000" algn="ctr" rotWithShape="0">
              <a:prstClr val="black">
                <a:alpha val="40000"/>
              </a:prstClr>
            </a:outerShdw>
          </a:effectLst>
        </p:spPr>
        <p:txBody>
          <a:bodyPr wrap="square" lIns="91440" tIns="45720" rIns="91440" bIns="45720" rtlCol="0" anchor="t">
            <a:spAutoFit/>
          </a:bodyPr>
          <a:lstStyle/>
          <a:p>
            <a:pPr marL="285750" indent="-285750" algn="r">
              <a:buFont typeface="Arial"/>
              <a:buChar char="•"/>
            </a:pPr>
            <a:r>
              <a:rPr lang="hu-HU" b="1" err="1">
                <a:solidFill>
                  <a:schemeClr val="bg1"/>
                </a:solidFill>
                <a:effectLst>
                  <a:outerShdw blurRad="38100" dist="38100" dir="2700000" algn="tl">
                    <a:srgbClr val="000000">
                      <a:alpha val="43137"/>
                    </a:srgbClr>
                  </a:outerShdw>
                </a:effectLst>
              </a:rPr>
              <a:t>MySQL</a:t>
            </a:r>
            <a:endParaRPr lang="hu-HU" b="1">
              <a:solidFill>
                <a:schemeClr val="bg1"/>
              </a:solidFill>
              <a:effectLst>
                <a:outerShdw blurRad="38100" dist="38100" dir="2700000" algn="tl">
                  <a:srgbClr val="000000">
                    <a:alpha val="43137"/>
                  </a:srgbClr>
                </a:outerShdw>
              </a:effectLst>
            </a:endParaRP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Entitás-keretrendszer</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Betöltendő adatok</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Példák</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Kategóriák, címkék</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Helyek</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rPr>
              <a:t>10 tábla</a:t>
            </a: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ea typeface="+mn-lt"/>
                <a:cs typeface="+mn-lt"/>
              </a:rPr>
              <a:t>Adatbázis-kezelő</a:t>
            </a:r>
            <a:r>
              <a:rPr lang="hu-HU" dirty="0">
                <a:solidFill>
                  <a:schemeClr val="bg1"/>
                </a:solidFill>
                <a:effectLst>
                  <a:outerShdw blurRad="38100" dist="38100" dir="2700000" algn="tl">
                    <a:srgbClr val="000000">
                      <a:alpha val="43137"/>
                    </a:srgbClr>
                  </a:outerShdw>
                </a:effectLst>
                <a:ea typeface="+mn-lt"/>
                <a:cs typeface="+mn-lt"/>
              </a:rPr>
              <a:t>: </a:t>
            </a:r>
            <a:r>
              <a:rPr lang="hu-HU" err="1">
                <a:solidFill>
                  <a:schemeClr val="bg1"/>
                </a:solidFill>
                <a:effectLst>
                  <a:outerShdw blurRad="38100" dist="38100" dir="2700000" algn="tl">
                    <a:srgbClr val="000000">
                      <a:alpha val="43137"/>
                    </a:srgbClr>
                  </a:outerShdw>
                </a:effectLst>
                <a:ea typeface="+mn-lt"/>
                <a:cs typeface="+mn-lt"/>
              </a:rPr>
              <a:t>MariaDB</a:t>
            </a:r>
            <a:r>
              <a:rPr lang="hu-HU" dirty="0">
                <a:solidFill>
                  <a:schemeClr val="bg1"/>
                </a:solidFill>
                <a:effectLst>
                  <a:outerShdw blurRad="38100" dist="38100" dir="2700000" algn="tl">
                    <a:srgbClr val="000000">
                      <a:alpha val="43137"/>
                    </a:srgbClr>
                  </a:outerShdw>
                </a:effectLst>
                <a:ea typeface="+mn-lt"/>
                <a:cs typeface="+mn-lt"/>
              </a:rPr>
              <a:t> 10.4.28</a:t>
            </a:r>
            <a:endParaRPr lang="hu-HU" dirty="0">
              <a:solidFill>
                <a:schemeClr val="bg1"/>
              </a:solidFill>
            </a:endParaRP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ea typeface="+mn-lt"/>
                <a:cs typeface="+mn-lt"/>
              </a:rPr>
              <a:t>SQL </a:t>
            </a:r>
            <a:r>
              <a:rPr lang="hu-HU" b="1" err="1">
                <a:solidFill>
                  <a:schemeClr val="bg1"/>
                </a:solidFill>
                <a:effectLst>
                  <a:outerShdw blurRad="38100" dist="38100" dir="2700000" algn="tl">
                    <a:srgbClr val="000000">
                      <a:alpha val="43137"/>
                    </a:srgbClr>
                  </a:outerShdw>
                </a:effectLst>
                <a:ea typeface="+mn-lt"/>
                <a:cs typeface="+mn-lt"/>
              </a:rPr>
              <a:t>Dump</a:t>
            </a:r>
            <a:r>
              <a:rPr lang="hu-HU" b="1" dirty="0">
                <a:solidFill>
                  <a:schemeClr val="bg1"/>
                </a:solidFill>
                <a:effectLst>
                  <a:outerShdw blurRad="38100" dist="38100" dir="2700000" algn="tl">
                    <a:srgbClr val="000000">
                      <a:alpha val="43137"/>
                    </a:srgbClr>
                  </a:outerShdw>
                </a:effectLst>
                <a:ea typeface="+mn-lt"/>
                <a:cs typeface="+mn-lt"/>
              </a:rPr>
              <a:t> Verzió</a:t>
            </a:r>
            <a:r>
              <a:rPr lang="hu-HU" dirty="0">
                <a:solidFill>
                  <a:schemeClr val="bg1"/>
                </a:solidFill>
                <a:effectLst>
                  <a:outerShdw blurRad="38100" dist="38100" dir="2700000" algn="tl">
                    <a:srgbClr val="000000">
                      <a:alpha val="43137"/>
                    </a:srgbClr>
                  </a:outerShdw>
                </a:effectLst>
                <a:ea typeface="+mn-lt"/>
                <a:cs typeface="+mn-lt"/>
              </a:rPr>
              <a:t>: </a:t>
            </a:r>
            <a:r>
              <a:rPr lang="hu-HU" err="1">
                <a:solidFill>
                  <a:schemeClr val="bg1"/>
                </a:solidFill>
                <a:effectLst>
                  <a:outerShdw blurRad="38100" dist="38100" dir="2700000" algn="tl">
                    <a:srgbClr val="000000">
                      <a:alpha val="43137"/>
                    </a:srgbClr>
                  </a:outerShdw>
                </a:effectLst>
                <a:ea typeface="+mn-lt"/>
                <a:cs typeface="+mn-lt"/>
              </a:rPr>
              <a:t>phpMyAdmin</a:t>
            </a:r>
            <a:r>
              <a:rPr lang="hu-HU" dirty="0">
                <a:solidFill>
                  <a:schemeClr val="bg1"/>
                </a:solidFill>
                <a:effectLst>
                  <a:outerShdw blurRad="38100" dist="38100" dir="2700000" algn="tl">
                    <a:srgbClr val="000000">
                      <a:alpha val="43137"/>
                    </a:srgbClr>
                  </a:outerShdw>
                </a:effectLst>
                <a:ea typeface="+mn-lt"/>
                <a:cs typeface="+mn-lt"/>
              </a:rPr>
              <a:t> 5.2.1</a:t>
            </a:r>
            <a:endParaRPr lang="hu-HU" dirty="0">
              <a:solidFill>
                <a:schemeClr val="bg1"/>
              </a:solidFill>
            </a:endParaRP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ea typeface="+mn-lt"/>
                <a:cs typeface="+mn-lt"/>
              </a:rPr>
              <a:t>Karakterkódolás</a:t>
            </a:r>
            <a:r>
              <a:rPr lang="hu-HU" dirty="0">
                <a:solidFill>
                  <a:schemeClr val="bg1"/>
                </a:solidFill>
                <a:effectLst>
                  <a:outerShdw blurRad="38100" dist="38100" dir="2700000" algn="tl">
                    <a:srgbClr val="000000">
                      <a:alpha val="43137"/>
                    </a:srgbClr>
                  </a:outerShdw>
                </a:effectLst>
                <a:ea typeface="+mn-lt"/>
                <a:cs typeface="+mn-lt"/>
              </a:rPr>
              <a:t>: UTF-8 (utf8mb4)</a:t>
            </a:r>
            <a:endParaRPr lang="hu-HU" dirty="0">
              <a:solidFill>
                <a:schemeClr val="bg1"/>
              </a:solidFill>
            </a:endParaRPr>
          </a:p>
          <a:p>
            <a:pPr marL="285750" indent="-285750" algn="r">
              <a:buFont typeface="Arial"/>
              <a:buChar char="•"/>
            </a:pPr>
            <a:r>
              <a:rPr lang="hu-HU" b="1" dirty="0">
                <a:solidFill>
                  <a:schemeClr val="bg1"/>
                </a:solidFill>
                <a:effectLst>
                  <a:outerShdw blurRad="38100" dist="38100" dir="2700000" algn="tl">
                    <a:srgbClr val="000000">
                      <a:alpha val="43137"/>
                    </a:srgbClr>
                  </a:outerShdw>
                </a:effectLst>
                <a:ea typeface="+mn-lt"/>
                <a:cs typeface="+mn-lt"/>
              </a:rPr>
              <a:t>Programnyelv</a:t>
            </a:r>
            <a:r>
              <a:rPr lang="hu-HU" dirty="0">
                <a:solidFill>
                  <a:schemeClr val="bg1"/>
                </a:solidFill>
                <a:effectLst>
                  <a:outerShdw blurRad="38100" dist="38100" dir="2700000" algn="tl">
                    <a:srgbClr val="000000">
                      <a:alpha val="43137"/>
                    </a:srgbClr>
                  </a:outerShdw>
                </a:effectLst>
                <a:ea typeface="+mn-lt"/>
                <a:cs typeface="+mn-lt"/>
              </a:rPr>
              <a:t>: PHP, Python, JavaScript (lehetséges backend megoldások)</a:t>
            </a:r>
            <a:endParaRPr lang="hu-HU" dirty="0">
              <a:solidFill>
                <a:schemeClr val="bg1"/>
              </a:solidFill>
            </a:endParaRPr>
          </a:p>
          <a:p>
            <a:endParaRPr lang="hu-HU" b="1" dirty="0">
              <a:solidFill>
                <a:schemeClr val="bg1"/>
              </a:solidFill>
              <a:effectLst>
                <a:outerShdw blurRad="38100" dist="38100" dir="2700000" algn="tl">
                  <a:srgbClr val="000000">
                    <a:alpha val="43137"/>
                  </a:srgbClr>
                </a:outerShdw>
              </a:effectLst>
            </a:endParaRPr>
          </a:p>
          <a:p>
            <a:pPr marL="285750" indent="-285750">
              <a:buFont typeface="Arial" panose="02070309020205020404" pitchFamily="49" charset="0"/>
              <a:buChar char="•"/>
            </a:pPr>
            <a:endParaRPr lang="hu-HU" b="1" dirty="0">
              <a:solidFill>
                <a:schemeClr val="bg1"/>
              </a:solidFill>
              <a:effectLst>
                <a:outerShdw blurRad="38100" dist="38100" dir="2700000" algn="tl">
                  <a:srgbClr val="000000">
                    <a:alpha val="43137"/>
                  </a:srgbClr>
                </a:outerShdw>
              </a:effectLst>
            </a:endParaRPr>
          </a:p>
        </p:txBody>
      </p:sp>
      <p:pic>
        <p:nvPicPr>
          <p:cNvPr id="13" name="Kép 12">
            <a:extLst>
              <a:ext uri="{FF2B5EF4-FFF2-40B4-BE49-F238E27FC236}">
                <a16:creationId xmlns:a16="http://schemas.microsoft.com/office/drawing/2014/main" id="{52AB5A93-4855-4482-AA6C-58A36556254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434721" y="-448546"/>
            <a:ext cx="2836990" cy="2836990"/>
          </a:xfrm>
          <a:prstGeom prst="rect">
            <a:avLst/>
          </a:prstGeom>
          <a:effectLst>
            <a:outerShdw blurRad="419100" dist="50800" dir="5400000" algn="ctr" rotWithShape="0">
              <a:prstClr val="black">
                <a:alpha val="40000"/>
              </a:prstClr>
            </a:outerShdw>
          </a:effectLst>
        </p:spPr>
      </p:pic>
    </p:spTree>
    <p:extLst>
      <p:ext uri="{BB962C8B-B14F-4D97-AF65-F5344CB8AC3E}">
        <p14:creationId xmlns:p14="http://schemas.microsoft.com/office/powerpoint/2010/main" val="2776999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 0.25 E" pathEditMode="relative" ptsTypes="">
                                      <p:cBhvr>
                                        <p:cTn id="6" dur="2000" fill="hold"/>
                                        <p:tgtEl>
                                          <p:spTgt spid="17"/>
                                        </p:tgtEl>
                                        <p:attrNameLst>
                                          <p:attrName>ppt_x</p:attrName>
                                          <p:attrName>ppt_y</p:attrName>
                                        </p:attrNameLst>
                                      </p:cBhvr>
                                    </p:animMotion>
                                  </p:childTnLst>
                                </p:cTn>
                              </p:par>
                              <p:par>
                                <p:cTn id="7" presetID="42" presetClass="path" presetSubtype="0" repeatCount="indefinite" accel="50000" decel="50000" autoRev="1" fill="hold" grpId="0" nodeType="withEffect">
                                  <p:stCondLst>
                                    <p:cond delay="400"/>
                                  </p:stCondLst>
                                  <p:childTnLst>
                                    <p:animMotion origin="layout" path="M 0 0 L 0 0.25 E" pathEditMode="relative" ptsTypes="">
                                      <p:cBhvr>
                                        <p:cTn id="8" dur="2000" fill="hold"/>
                                        <p:tgtEl>
                                          <p:spTgt spid="24"/>
                                        </p:tgtEl>
                                        <p:attrNameLst>
                                          <p:attrName>ppt_x</p:attrName>
                                          <p:attrName>ppt_y</p:attrName>
                                        </p:attrNameLst>
                                      </p:cBhvr>
                                    </p:animMotion>
                                  </p:childTnLst>
                                </p:cTn>
                              </p:par>
                              <p:par>
                                <p:cTn id="9" presetID="42" presetClass="path" presetSubtype="0" repeatCount="indefinite" accel="50000" decel="50000" autoRev="1" fill="hold" grpId="0" nodeType="withEffect">
                                  <p:stCondLst>
                                    <p:cond delay="800"/>
                                  </p:stCondLst>
                                  <p:childTnLst>
                                    <p:animMotion origin="layout" path="M 0 0 L 0 0.25 E" pathEditMode="relative" ptsTypes="">
                                      <p:cBhvr>
                                        <p:cTn id="10" dur="2000" fill="hold"/>
                                        <p:tgtEl>
                                          <p:spTgt spid="23"/>
                                        </p:tgtEl>
                                        <p:attrNameLst>
                                          <p:attrName>ppt_x</p:attrName>
                                          <p:attrName>ppt_y</p:attrName>
                                        </p:attrNameLst>
                                      </p:cBhvr>
                                    </p:animMotion>
                                  </p:childTnLst>
                                </p:cTn>
                              </p:par>
                              <p:par>
                                <p:cTn id="11" presetID="42" presetClass="path" presetSubtype="0" repeatCount="indefinite" accel="50000" decel="50000" autoRev="1" fill="hold" grpId="0" nodeType="withEffect">
                                  <p:stCondLst>
                                    <p:cond delay="1200"/>
                                  </p:stCondLst>
                                  <p:childTnLst>
                                    <p:animMotion origin="layout" path="M 0 0 L 0 0.25 E" pathEditMode="relative" ptsTypes="">
                                      <p:cBhvr>
                                        <p:cTn id="12" dur="2000" fill="hold"/>
                                        <p:tgtEl>
                                          <p:spTgt spid="25"/>
                                        </p:tgtEl>
                                        <p:attrNameLst>
                                          <p:attrName>ppt_x</p:attrName>
                                          <p:attrName>ppt_y</p:attrName>
                                        </p:attrNameLst>
                                      </p:cBhvr>
                                    </p:animMotion>
                                  </p:childTnLst>
                                </p:cTn>
                              </p:par>
                              <p:par>
                                <p:cTn id="13" presetID="10" presetClass="entr" presetSubtype="0" fill="hold" nodeType="withEffect">
                                  <p:stCondLst>
                                    <p:cond delay="120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animBg="1"/>
      <p:bldP spid="24" grpId="0" animBg="1"/>
      <p:bldP spid="2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pic>
        <p:nvPicPr>
          <p:cNvPr id="5" name="Kép 4">
            <a:extLst>
              <a:ext uri="{FF2B5EF4-FFF2-40B4-BE49-F238E27FC236}">
                <a16:creationId xmlns:a16="http://schemas.microsoft.com/office/drawing/2014/main" id="{9669C82A-1F25-4A2B-B063-0D1B4455CD2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l="69295" t="43498" r="13626" b="29584"/>
          <a:stretch/>
        </p:blipFill>
        <p:spPr>
          <a:xfrm>
            <a:off x="6270395" y="3937000"/>
            <a:ext cx="1853325" cy="2921000"/>
          </a:xfrm>
          <a:prstGeom prst="roundRect">
            <a:avLst/>
          </a:prstGeom>
          <a:effectLst>
            <a:outerShdw blurRad="444500" dist="190500" dir="5400000" algn="t" rotWithShape="0">
              <a:prstClr val="black"/>
            </a:outerShdw>
          </a:effectLst>
        </p:spPr>
      </p:pic>
      <p:pic>
        <p:nvPicPr>
          <p:cNvPr id="3" name="Kép 2">
            <a:extLst>
              <a:ext uri="{FF2B5EF4-FFF2-40B4-BE49-F238E27FC236}">
                <a16:creationId xmlns:a16="http://schemas.microsoft.com/office/drawing/2014/main" id="{D13DD2A8-3AA8-443C-87C7-EC637D9B4969}"/>
              </a:ext>
            </a:extLst>
          </p:cNvPr>
          <p:cNvPicPr>
            <a:picLocks noChangeAspect="1"/>
          </p:cNvPicPr>
          <p:nvPr/>
        </p:nvPicPr>
        <p:blipFill rotWithShape="1">
          <a:blip r:embed="rId5">
            <a:extLst>
              <a:ext uri="{28A0092B-C50C-407E-A947-70E740481C1C}">
                <a14:useLocalDpi xmlns:a14="http://schemas.microsoft.com/office/drawing/2010/main" val="0"/>
              </a:ext>
            </a:extLst>
          </a:blip>
          <a:srcRect l="10185" t="48703" r="62791" b="8704"/>
          <a:stretch/>
        </p:blipFill>
        <p:spPr>
          <a:xfrm>
            <a:off x="8232990" y="3937000"/>
            <a:ext cx="1853325" cy="2921000"/>
          </a:xfrm>
          <a:prstGeom prst="roundRect">
            <a:avLst/>
          </a:prstGeom>
          <a:effectLst>
            <a:outerShdw blurRad="444500" dist="190500" dir="5400000" algn="t" rotWithShape="0">
              <a:prstClr val="black"/>
            </a:outerShdw>
          </a:effectLst>
        </p:spPr>
      </p:pic>
      <p:pic>
        <p:nvPicPr>
          <p:cNvPr id="4" name="Kép 3">
            <a:extLst>
              <a:ext uri="{FF2B5EF4-FFF2-40B4-BE49-F238E27FC236}">
                <a16:creationId xmlns:a16="http://schemas.microsoft.com/office/drawing/2014/main" id="{01672F5A-0509-4BC3-9964-9B8D8C9E5FD1}"/>
              </a:ext>
            </a:extLst>
          </p:cNvPr>
          <p:cNvPicPr>
            <a:picLocks noChangeAspect="1"/>
          </p:cNvPicPr>
          <p:nvPr/>
        </p:nvPicPr>
        <p:blipFill rotWithShape="1">
          <a:blip r:embed="rId6">
            <a:extLst>
              <a:ext uri="{28A0092B-C50C-407E-A947-70E740481C1C}">
                <a14:useLocalDpi xmlns:a14="http://schemas.microsoft.com/office/drawing/2010/main" val="0"/>
              </a:ext>
            </a:extLst>
          </a:blip>
          <a:srcRect l="22037" t="11850" r="50939" b="45557"/>
          <a:stretch/>
        </p:blipFill>
        <p:spPr>
          <a:xfrm>
            <a:off x="10195585" y="3937000"/>
            <a:ext cx="1853325" cy="2921000"/>
          </a:xfrm>
          <a:prstGeom prst="roundRect">
            <a:avLst/>
          </a:prstGeom>
          <a:effectLst>
            <a:outerShdw blurRad="444500" dist="190500" dir="5400000" algn="t" rotWithShape="0">
              <a:prstClr val="black"/>
            </a:outerShdw>
          </a:effectLst>
        </p:spPr>
      </p:pic>
    </p:spTree>
    <p:extLst>
      <p:ext uri="{BB962C8B-B14F-4D97-AF65-F5344CB8AC3E}">
        <p14:creationId xmlns:p14="http://schemas.microsoft.com/office/powerpoint/2010/main" val="2791029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60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pic>
        <p:nvPicPr>
          <p:cNvPr id="5" name="Kép 4">
            <a:extLst>
              <a:ext uri="{FF2B5EF4-FFF2-40B4-BE49-F238E27FC236}">
                <a16:creationId xmlns:a16="http://schemas.microsoft.com/office/drawing/2014/main" id="{9669C82A-1F25-4A2B-B063-0D1B4455CD23}"/>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l="-653" r="-1" b="44423"/>
          <a:stretch/>
        </p:blipFill>
        <p:spPr>
          <a:xfrm>
            <a:off x="-57150" y="31555"/>
            <a:ext cx="12306300" cy="6794890"/>
          </a:xfrm>
          <a:prstGeom prst="roundRect">
            <a:avLst/>
          </a:prstGeom>
          <a:effectLst>
            <a:outerShdw blurRad="444500" dist="190500" dir="5400000" algn="t" rotWithShape="0">
              <a:prstClr val="black"/>
            </a:outerShdw>
          </a:effectLst>
        </p:spPr>
      </p:pic>
      <p:pic>
        <p:nvPicPr>
          <p:cNvPr id="4" name="Kép 3">
            <a:extLst>
              <a:ext uri="{FF2B5EF4-FFF2-40B4-BE49-F238E27FC236}">
                <a16:creationId xmlns:a16="http://schemas.microsoft.com/office/drawing/2014/main" id="{18CE0786-BB7A-431B-83C3-85C2949BFF07}"/>
              </a:ext>
            </a:extLst>
          </p:cNvPr>
          <p:cNvPicPr>
            <a:picLocks noChangeAspect="1"/>
          </p:cNvPicPr>
          <p:nvPr/>
        </p:nvPicPr>
        <p:blipFill rotWithShape="1">
          <a:blip r:embed="rId6">
            <a:extLst>
              <a:ext uri="{28A0092B-C50C-407E-A947-70E740481C1C}">
                <a14:useLocalDpi xmlns:a14="http://schemas.microsoft.com/office/drawing/2010/main" val="0"/>
              </a:ext>
            </a:extLst>
          </a:blip>
          <a:srcRect l="10185" t="48703" r="62791" b="8704"/>
          <a:stretch/>
        </p:blipFill>
        <p:spPr>
          <a:xfrm>
            <a:off x="6794715" y="3937000"/>
            <a:ext cx="1853325" cy="2921000"/>
          </a:xfrm>
          <a:prstGeom prst="roundRect">
            <a:avLst/>
          </a:prstGeom>
          <a:effectLst>
            <a:outerShdw blurRad="444500" dist="190500" dir="5400000" algn="t" rotWithShape="0">
              <a:prstClr val="black"/>
            </a:outerShdw>
          </a:effectLst>
        </p:spPr>
      </p:pic>
      <p:pic>
        <p:nvPicPr>
          <p:cNvPr id="6" name="Kép 5">
            <a:extLst>
              <a:ext uri="{FF2B5EF4-FFF2-40B4-BE49-F238E27FC236}">
                <a16:creationId xmlns:a16="http://schemas.microsoft.com/office/drawing/2014/main" id="{D965810C-D212-4A0A-A4E7-DF91D9F9D29A}"/>
              </a:ext>
            </a:extLst>
          </p:cNvPr>
          <p:cNvPicPr>
            <a:picLocks noChangeAspect="1"/>
          </p:cNvPicPr>
          <p:nvPr/>
        </p:nvPicPr>
        <p:blipFill rotWithShape="1">
          <a:blip r:embed="rId7">
            <a:extLst>
              <a:ext uri="{28A0092B-C50C-407E-A947-70E740481C1C}">
                <a14:useLocalDpi xmlns:a14="http://schemas.microsoft.com/office/drawing/2010/main" val="0"/>
              </a:ext>
            </a:extLst>
          </a:blip>
          <a:srcRect l="22037" t="11850" r="50939" b="45557"/>
          <a:stretch/>
        </p:blipFill>
        <p:spPr>
          <a:xfrm>
            <a:off x="8757310" y="3937000"/>
            <a:ext cx="1853325" cy="2921000"/>
          </a:xfrm>
          <a:prstGeom prst="roundRect">
            <a:avLst/>
          </a:prstGeom>
          <a:effectLst>
            <a:outerShdw blurRad="444500" dist="190500" dir="5400000" algn="t" rotWithShape="0">
              <a:prstClr val="black"/>
            </a:outerShdw>
          </a:effectLst>
        </p:spPr>
      </p:pic>
      <p:sp>
        <p:nvSpPr>
          <p:cNvPr id="2" name="Szövegdoboz 1">
            <a:extLst>
              <a:ext uri="{FF2B5EF4-FFF2-40B4-BE49-F238E27FC236}">
                <a16:creationId xmlns:a16="http://schemas.microsoft.com/office/drawing/2014/main" id="{CF62411A-7406-4C47-86E7-2A0D30729C54}"/>
              </a:ext>
            </a:extLst>
          </p:cNvPr>
          <p:cNvSpPr txBox="1"/>
          <p:nvPr/>
        </p:nvSpPr>
        <p:spPr>
          <a:xfrm>
            <a:off x="3449370" y="652706"/>
            <a:ext cx="8117722" cy="3139321"/>
          </a:xfrm>
          <a:prstGeom prst="rect">
            <a:avLst/>
          </a:prstGeom>
          <a:noFill/>
          <a:effectLst>
            <a:outerShdw blurRad="63500" sx="102000" sy="102000" algn="ctr" rotWithShape="0">
              <a:prstClr val="black">
                <a:alpha val="40000"/>
              </a:prstClr>
            </a:outerShdw>
          </a:effectLst>
        </p:spPr>
        <p:txBody>
          <a:bodyPr wrap="square" rtlCol="0">
            <a:spAutoFit/>
          </a:bodyPr>
          <a:lstStyle/>
          <a:p>
            <a:pPr marL="285750" indent="-285750">
              <a:buFont typeface="Arial" panose="020B0604020202020204" pitchFamily="34" charset="0"/>
              <a:buChar char="•"/>
            </a:pPr>
            <a:r>
              <a:rPr lang="hu-HU" dirty="0">
                <a:solidFill>
                  <a:schemeClr val="bg1"/>
                </a:solidFill>
                <a:effectLst>
                  <a:outerShdw blurRad="419100" dist="50800" dir="5400000" algn="ctr" rotWithShape="0">
                    <a:prstClr val="black">
                      <a:alpha val="40000"/>
                    </a:prstClr>
                  </a:outerShdw>
                </a:effectLst>
              </a:rPr>
              <a:t>Csapattagok feladatainak részletezése:</a:t>
            </a:r>
          </a:p>
          <a:p>
            <a:pPr marL="285750" indent="-285750">
              <a:buFont typeface="Courier New" panose="02070309020205020404" pitchFamily="49" charset="0"/>
              <a:buChar char="o"/>
            </a:pPr>
            <a:r>
              <a:rPr lang="hu-HU" dirty="0">
                <a:solidFill>
                  <a:schemeClr val="bg1"/>
                </a:solidFill>
                <a:effectLst>
                  <a:outerShdw blurRad="419100" dist="50800" dir="5400000" algn="ctr" rotWithShape="0">
                    <a:prstClr val="black">
                      <a:alpha val="40000"/>
                    </a:prstClr>
                  </a:outerShdw>
                </a:effectLst>
              </a:rPr>
              <a:t>Horváth Ákos: Frontend(</a:t>
            </a:r>
            <a:r>
              <a:rPr lang="hu-HU" dirty="0" err="1">
                <a:solidFill>
                  <a:schemeClr val="bg1"/>
                </a:solidFill>
                <a:effectLst>
                  <a:outerShdw blurRad="419100" dist="50800" dir="5400000" algn="ctr" rotWithShape="0">
                    <a:prstClr val="black">
                      <a:alpha val="40000"/>
                    </a:prstClr>
                  </a:outerShdw>
                </a:effectLst>
              </a:rPr>
              <a:t>Jsx</a:t>
            </a:r>
            <a:r>
              <a:rPr lang="hu-HU" dirty="0">
                <a:solidFill>
                  <a:schemeClr val="bg1"/>
                </a:solidFill>
                <a:effectLst>
                  <a:outerShdw blurRad="419100" dist="50800" dir="5400000" algn="ctr" rotWithShape="0">
                    <a:prstClr val="black">
                      <a:alpha val="40000"/>
                    </a:prstClr>
                  </a:outerShdw>
                </a:effectLst>
              </a:rPr>
              <a:t> és </a:t>
            </a:r>
            <a:r>
              <a:rPr lang="hu-HU" dirty="0" err="1">
                <a:solidFill>
                  <a:schemeClr val="bg1"/>
                </a:solidFill>
                <a:effectLst>
                  <a:outerShdw blurRad="419100" dist="50800" dir="5400000" algn="ctr" rotWithShape="0">
                    <a:prstClr val="black">
                      <a:alpha val="40000"/>
                    </a:prstClr>
                  </a:outerShdw>
                </a:effectLst>
              </a:rPr>
              <a:t>Css</a:t>
            </a:r>
            <a:r>
              <a:rPr lang="hu-HU" dirty="0">
                <a:solidFill>
                  <a:schemeClr val="bg1"/>
                </a:solidFill>
                <a:effectLst>
                  <a:outerShdw blurRad="419100" dist="50800" dir="5400000" algn="ctr" rotWithShape="0">
                    <a:prstClr val="black">
                      <a:alpha val="40000"/>
                    </a:prstClr>
                  </a:outerShdw>
                </a:effectLst>
              </a:rPr>
              <a:t> alapú fájlok): Recept feltöltése, </a:t>
            </a:r>
            <a:r>
              <a:rPr lang="hu-HU" dirty="0" err="1">
                <a:solidFill>
                  <a:schemeClr val="bg1"/>
                </a:solidFill>
                <a:effectLst>
                  <a:outerShdw blurRad="419100" dist="50800" dir="5400000" algn="ctr" rotWithShape="0">
                    <a:prstClr val="black">
                      <a:alpha val="40000"/>
                    </a:prstClr>
                  </a:outerShdw>
                </a:effectLst>
              </a:rPr>
              <a:t>Navbar</a:t>
            </a:r>
            <a:r>
              <a:rPr lang="hu-HU" dirty="0">
                <a:solidFill>
                  <a:schemeClr val="bg1"/>
                </a:solidFill>
                <a:effectLst>
                  <a:outerShdw blurRad="419100" dist="50800" dir="5400000" algn="ctr" rotWithShape="0">
                    <a:prstClr val="black">
                      <a:alpha val="40000"/>
                    </a:prstClr>
                  </a:outerShdw>
                </a:effectLst>
              </a:rPr>
              <a:t>, Admin </a:t>
            </a:r>
            <a:r>
              <a:rPr lang="hu-HU" dirty="0" err="1">
                <a:solidFill>
                  <a:schemeClr val="bg1"/>
                </a:solidFill>
                <a:effectLst>
                  <a:outerShdw blurRad="419100" dist="50800" dir="5400000" algn="ctr" rotWithShape="0">
                    <a:prstClr val="black">
                      <a:alpha val="40000"/>
                    </a:prstClr>
                  </a:outerShdw>
                </a:effectLst>
              </a:rPr>
              <a:t>jsx</a:t>
            </a:r>
            <a:r>
              <a:rPr lang="hu-HU" dirty="0">
                <a:solidFill>
                  <a:schemeClr val="bg1"/>
                </a:solidFill>
                <a:effectLst>
                  <a:outerShdw blurRad="419100" dist="50800" dir="5400000" algn="ctr" rotWithShape="0">
                    <a:prstClr val="black">
                      <a:alpha val="40000"/>
                    </a:prstClr>
                  </a:outerShdw>
                </a:effectLst>
              </a:rPr>
              <a:t>-ek + CSS (a </a:t>
            </a:r>
            <a:r>
              <a:rPr lang="hu-HU" dirty="0" err="1">
                <a:solidFill>
                  <a:schemeClr val="bg1"/>
                </a:solidFill>
                <a:effectLst>
                  <a:outerShdw blurRad="419100" dist="50800" dir="5400000" algn="ctr" rotWithShape="0">
                    <a:prstClr val="black">
                      <a:alpha val="40000"/>
                    </a:prstClr>
                  </a:outerShdw>
                </a:effectLst>
              </a:rPr>
              <a:t>jsx-hez</a:t>
            </a:r>
            <a:r>
              <a:rPr lang="hu-HU" dirty="0">
                <a:solidFill>
                  <a:schemeClr val="bg1"/>
                </a:solidFill>
                <a:effectLst>
                  <a:outerShdw blurRad="419100" dist="50800" dir="5400000" algn="ctr" rotWithShape="0">
                    <a:prstClr val="black">
                      <a:alpha val="40000"/>
                    </a:prstClr>
                  </a:outerShdw>
                </a:effectLst>
              </a:rPr>
              <a:t>) +  Ppt és dokumentáció folyamatos kitöltése</a:t>
            </a:r>
          </a:p>
          <a:p>
            <a:pPr marL="285750" indent="-285750">
              <a:buFont typeface="Courier New" panose="02070309020205020404" pitchFamily="49" charset="0"/>
              <a:buChar char="o"/>
            </a:pPr>
            <a:r>
              <a:rPr lang="hu-HU" dirty="0">
                <a:solidFill>
                  <a:schemeClr val="bg1"/>
                </a:solidFill>
                <a:effectLst>
                  <a:outerShdw blurRad="419100" dist="50800" dir="5400000" algn="ctr" rotWithShape="0">
                    <a:prstClr val="black">
                      <a:alpha val="40000"/>
                    </a:prstClr>
                  </a:outerShdw>
                </a:effectLst>
              </a:rPr>
              <a:t>Varju Richárd Dániel: Frontend(</a:t>
            </a:r>
            <a:r>
              <a:rPr lang="hu-HU" dirty="0" err="1">
                <a:solidFill>
                  <a:schemeClr val="bg1"/>
                </a:solidFill>
                <a:effectLst>
                  <a:outerShdw blurRad="419100" dist="50800" dir="5400000" algn="ctr" rotWithShape="0">
                    <a:prstClr val="black">
                      <a:alpha val="40000"/>
                    </a:prstClr>
                  </a:outerShdw>
                </a:effectLst>
              </a:rPr>
              <a:t>Jsx</a:t>
            </a:r>
            <a:r>
              <a:rPr lang="hu-HU" dirty="0">
                <a:solidFill>
                  <a:schemeClr val="bg1"/>
                </a:solidFill>
                <a:effectLst>
                  <a:outerShdw blurRad="419100" dist="50800" dir="5400000" algn="ctr" rotWithShape="0">
                    <a:prstClr val="black">
                      <a:alpha val="40000"/>
                    </a:prstClr>
                  </a:outerShdw>
                </a:effectLst>
              </a:rPr>
              <a:t> és </a:t>
            </a:r>
            <a:r>
              <a:rPr lang="hu-HU" dirty="0" err="1">
                <a:solidFill>
                  <a:schemeClr val="bg1"/>
                </a:solidFill>
                <a:effectLst>
                  <a:outerShdw blurRad="419100" dist="50800" dir="5400000" algn="ctr" rotWithShape="0">
                    <a:prstClr val="black">
                      <a:alpha val="40000"/>
                    </a:prstClr>
                  </a:outerShdw>
                </a:effectLst>
              </a:rPr>
              <a:t>Css</a:t>
            </a:r>
            <a:r>
              <a:rPr lang="hu-HU" dirty="0">
                <a:solidFill>
                  <a:schemeClr val="bg1"/>
                </a:solidFill>
                <a:effectLst>
                  <a:outerShdw blurRad="419100" dist="50800" dir="5400000" algn="ctr" rotWithShape="0">
                    <a:prstClr val="black">
                      <a:alpha val="40000"/>
                    </a:prstClr>
                  </a:outerShdw>
                </a:effectLst>
              </a:rPr>
              <a:t> alapú fájlok): Regisztráció és </a:t>
            </a:r>
            <a:r>
              <a:rPr lang="hu-HU" dirty="0" err="1">
                <a:solidFill>
                  <a:schemeClr val="bg1"/>
                </a:solidFill>
                <a:effectLst>
                  <a:outerShdw blurRad="419100" dist="50800" dir="5400000" algn="ctr" rotWithShape="0">
                    <a:prstClr val="black">
                      <a:alpha val="40000"/>
                    </a:prstClr>
                  </a:outerShdw>
                </a:effectLst>
              </a:rPr>
              <a:t>bejelentkeés</a:t>
            </a:r>
            <a:r>
              <a:rPr lang="hu-HU" dirty="0">
                <a:solidFill>
                  <a:schemeClr val="bg1"/>
                </a:solidFill>
                <a:effectLst>
                  <a:outerShdw blurRad="419100" dist="50800" dir="5400000" algn="ctr" rotWithShape="0">
                    <a:prstClr val="black">
                      <a:alpha val="40000"/>
                    </a:prstClr>
                  </a:outerShdw>
                </a:effectLst>
              </a:rPr>
              <a:t> </a:t>
            </a:r>
            <a:r>
              <a:rPr lang="hu-HU" dirty="0" err="1">
                <a:solidFill>
                  <a:schemeClr val="bg1"/>
                </a:solidFill>
                <a:effectLst>
                  <a:outerShdw blurRad="419100" dist="50800" dir="5400000" algn="ctr" rotWithShape="0">
                    <a:prstClr val="black">
                      <a:alpha val="40000"/>
                    </a:prstClr>
                  </a:outerShdw>
                </a:effectLst>
              </a:rPr>
              <a:t>jsx</a:t>
            </a:r>
            <a:r>
              <a:rPr lang="hu-HU" dirty="0">
                <a:solidFill>
                  <a:schemeClr val="bg1"/>
                </a:solidFill>
                <a:effectLst>
                  <a:outerShdw blurRad="419100" dist="50800" dir="5400000" algn="ctr" rotWithShape="0">
                    <a:prstClr val="black">
                      <a:alpha val="40000"/>
                    </a:prstClr>
                  </a:outerShdw>
                </a:effectLst>
              </a:rPr>
              <a:t> + profil </a:t>
            </a:r>
            <a:r>
              <a:rPr lang="hu-HU" dirty="0" err="1">
                <a:solidFill>
                  <a:schemeClr val="bg1"/>
                </a:solidFill>
                <a:effectLst>
                  <a:outerShdw blurRad="419100" dist="50800" dir="5400000" algn="ctr" rotWithShape="0">
                    <a:prstClr val="black">
                      <a:alpha val="40000"/>
                    </a:prstClr>
                  </a:outerShdw>
                </a:effectLst>
              </a:rPr>
              <a:t>jsx</a:t>
            </a:r>
            <a:r>
              <a:rPr lang="hu-HU" dirty="0">
                <a:solidFill>
                  <a:schemeClr val="bg1"/>
                </a:solidFill>
                <a:effectLst>
                  <a:outerShdw blurRad="419100" dist="50800" dir="5400000" algn="ctr" rotWithShape="0">
                    <a:prstClr val="black">
                      <a:alpha val="40000"/>
                    </a:prstClr>
                  </a:outerShdw>
                </a:effectLst>
              </a:rPr>
              <a:t> + a weboldal dizájnjának finomítása Ppt és dokumentáció készítése és folyamatos kitöltése</a:t>
            </a:r>
          </a:p>
          <a:p>
            <a:pPr marL="285750" indent="-285750">
              <a:buFont typeface="Courier New" panose="02070309020205020404" pitchFamily="49" charset="0"/>
              <a:buChar char="o"/>
            </a:pPr>
            <a:endParaRPr lang="hu-HU" dirty="0">
              <a:solidFill>
                <a:schemeClr val="bg1"/>
              </a:solidFill>
              <a:effectLst>
                <a:outerShdw blurRad="419100" dist="50800" dir="5400000" algn="ctr" rotWithShape="0">
                  <a:prstClr val="black">
                    <a:alpha val="40000"/>
                  </a:prstClr>
                </a:outerShdw>
              </a:effectLst>
            </a:endParaRPr>
          </a:p>
          <a:p>
            <a:pPr marL="285750" indent="-285750">
              <a:buFont typeface="Arial" panose="020B0604020202020204" pitchFamily="34" charset="0"/>
              <a:buChar char="•"/>
            </a:pPr>
            <a:r>
              <a:rPr lang="hu-HU" dirty="0">
                <a:solidFill>
                  <a:schemeClr val="bg1"/>
                </a:solidFill>
                <a:effectLst>
                  <a:outerShdw blurRad="419100" dist="50800" dir="5400000" algn="ctr" rotWithShape="0">
                    <a:prstClr val="black">
                      <a:alpha val="40000"/>
                    </a:prstClr>
                  </a:outerShdw>
                </a:effectLst>
              </a:rPr>
              <a:t>Honlap működésének rövid összefoglalója: Szakácsok valamint főzni, sütni kívánók számára kényelmes és egyedi főzőcskéző programtervezője, ami megkönnyíti a mindennapokat. (pl.: segít saját receptjeid eltárolásában, hozzávalók kiválasztásával </a:t>
            </a:r>
            <a:r>
              <a:rPr lang="hu-HU" dirty="0" err="1">
                <a:solidFill>
                  <a:schemeClr val="bg1"/>
                </a:solidFill>
                <a:effectLst>
                  <a:outerShdw blurRad="419100" dist="50800" dir="5400000" algn="ctr" rotWithShape="0">
                    <a:prstClr val="black">
                      <a:alpha val="40000"/>
                    </a:prstClr>
                  </a:outerShdw>
                </a:effectLst>
              </a:rPr>
              <a:t>feltöltheted</a:t>
            </a:r>
            <a:r>
              <a:rPr lang="hu-HU" dirty="0">
                <a:solidFill>
                  <a:schemeClr val="bg1"/>
                </a:solidFill>
                <a:effectLst>
                  <a:outerShdw blurRad="419100" dist="50800" dir="5400000" algn="ctr" rotWithShape="0">
                    <a:prstClr val="black">
                      <a:alpha val="40000"/>
                    </a:prstClr>
                  </a:outerShdw>
                </a:effectLst>
              </a:rPr>
              <a:t> saját receptjeidet) </a:t>
            </a:r>
          </a:p>
        </p:txBody>
      </p:sp>
      <p:sp>
        <p:nvSpPr>
          <p:cNvPr id="3" name="Szövegdoboz 2">
            <a:extLst>
              <a:ext uri="{FF2B5EF4-FFF2-40B4-BE49-F238E27FC236}">
                <a16:creationId xmlns:a16="http://schemas.microsoft.com/office/drawing/2014/main" id="{3A25617B-E80A-4DB7-ADEF-C1E9D3CFE4D3}"/>
              </a:ext>
            </a:extLst>
          </p:cNvPr>
          <p:cNvSpPr txBox="1"/>
          <p:nvPr/>
        </p:nvSpPr>
        <p:spPr>
          <a:xfrm>
            <a:off x="362140" y="488887"/>
            <a:ext cx="2960482" cy="1938992"/>
          </a:xfrm>
          <a:prstGeom prst="rect">
            <a:avLst/>
          </a:prstGeom>
          <a:noFill/>
          <a:effectLst>
            <a:outerShdw blurRad="419100" dist="50800" dir="5400000" algn="ctr" rotWithShape="0">
              <a:prstClr val="black">
                <a:alpha val="40000"/>
              </a:prstClr>
            </a:outerShdw>
          </a:effectLst>
        </p:spPr>
        <p:txBody>
          <a:bodyPr wrap="square" rtlCol="0">
            <a:spAutoFit/>
          </a:bodyPr>
          <a:lstStyle/>
          <a:p>
            <a:r>
              <a:rPr lang="hu-HU" sz="4000" dirty="0">
                <a:solidFill>
                  <a:schemeClr val="bg1"/>
                </a:solidFill>
                <a:effectLst>
                  <a:outerShdw blurRad="419100" dist="50800" dir="5400000" algn="ctr" rotWithShape="0">
                    <a:prstClr val="black">
                      <a:alpha val="40000"/>
                    </a:prstClr>
                  </a:outerShdw>
                </a:effectLst>
              </a:rPr>
              <a:t>Weboldal részletesebb specifikációja</a:t>
            </a:r>
          </a:p>
        </p:txBody>
      </p:sp>
      <p:pic>
        <p:nvPicPr>
          <p:cNvPr id="1028" name="Picture 4" descr="Collection of React Logo PNG. | PlusPNG">
            <a:extLst>
              <a:ext uri="{FF2B5EF4-FFF2-40B4-BE49-F238E27FC236}">
                <a16:creationId xmlns:a16="http://schemas.microsoft.com/office/drawing/2014/main" id="{BCCA4AFF-052B-4832-98ED-2AE7EE5D88AC}"/>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54867" y="5679364"/>
            <a:ext cx="2452120" cy="1379497"/>
          </a:xfrm>
          <a:prstGeom prst="rect">
            <a:avLst/>
          </a:prstGeom>
          <a:noFill/>
          <a:effectLst>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pic>
        <p:nvPicPr>
          <p:cNvPr id="9" name="Kép 8">
            <a:extLst>
              <a:ext uri="{FF2B5EF4-FFF2-40B4-BE49-F238E27FC236}">
                <a16:creationId xmlns:a16="http://schemas.microsoft.com/office/drawing/2014/main" id="{432CE13B-BB49-4AEA-921B-6D8015CF5DB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62870" y="3792026"/>
            <a:ext cx="2836990" cy="2577085"/>
          </a:xfrm>
          <a:prstGeom prst="rect">
            <a:avLst/>
          </a:prstGeom>
          <a:effectLst>
            <a:outerShdw blurRad="50800" dist="50800" dir="5400000" algn="ctr" rotWithShape="0">
              <a:schemeClr val="tx1"/>
            </a:outerShdw>
          </a:effectLst>
        </p:spPr>
      </p:pic>
      <p:pic>
        <p:nvPicPr>
          <p:cNvPr id="1030" name="Picture 6" descr="Microsoft PowerPoint Logo Transparent">
            <a:extLst>
              <a:ext uri="{FF2B5EF4-FFF2-40B4-BE49-F238E27FC236}">
                <a16:creationId xmlns:a16="http://schemas.microsoft.com/office/drawing/2014/main" id="{99574032-D593-4DA1-B665-C49F7BFE4020}"/>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00546" y="3048065"/>
            <a:ext cx="2032503" cy="2032503"/>
          </a:xfrm>
          <a:prstGeom prst="rect">
            <a:avLst/>
          </a:prstGeom>
          <a:noFill/>
          <a:effectLst>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28630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500"/>
                                        <p:tgtEl>
                                          <p:spTgt spid="102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1200"/>
                                  </p:stCondLst>
                                  <p:childTnLst>
                                    <p:set>
                                      <p:cBhvr>
                                        <p:cTn id="12" dur="1" fill="hold">
                                          <p:stCondLst>
                                            <p:cond delay="0"/>
                                          </p:stCondLst>
                                        </p:cTn>
                                        <p:tgtEl>
                                          <p:spTgt spid="1030"/>
                                        </p:tgtEl>
                                        <p:attrNameLst>
                                          <p:attrName>style.visibility</p:attrName>
                                        </p:attrNameLst>
                                      </p:cBhvr>
                                      <p:to>
                                        <p:strVal val="visible"/>
                                      </p:to>
                                    </p:set>
                                    <p:animEffect transition="in" filter="fade">
                                      <p:cBhvr>
                                        <p:cTn id="13"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Kép 4">
            <a:extLst>
              <a:ext uri="{FF2B5EF4-FFF2-40B4-BE49-F238E27FC236}">
                <a16:creationId xmlns:a16="http://schemas.microsoft.com/office/drawing/2014/main" id="{9669C82A-1F25-4A2B-B063-0D1B4455CD2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60000" contrast="20000"/>
                    </a14:imgEffect>
                  </a14:imgLayer>
                </a14:imgProps>
              </a:ext>
              <a:ext uri="{28A0092B-C50C-407E-A947-70E740481C1C}">
                <a14:useLocalDpi xmlns:a14="http://schemas.microsoft.com/office/drawing/2010/main" val="0"/>
              </a:ext>
            </a:extLst>
          </a:blip>
          <a:srcRect l="-653" r="-1" b="44423"/>
          <a:stretch/>
        </p:blipFill>
        <p:spPr>
          <a:xfrm>
            <a:off x="-57150" y="31555"/>
            <a:ext cx="12306300" cy="6794890"/>
          </a:xfrm>
          <a:prstGeom prst="roundRect">
            <a:avLst/>
          </a:prstGeom>
          <a:effectLst>
            <a:outerShdw blurRad="444500" dist="190500" dir="5400000" algn="t" rotWithShape="0">
              <a:prstClr val="black"/>
            </a:outerShdw>
          </a:effectLst>
        </p:spPr>
      </p:pic>
      <p:pic>
        <p:nvPicPr>
          <p:cNvPr id="4" name="Kép 3">
            <a:extLst>
              <a:ext uri="{FF2B5EF4-FFF2-40B4-BE49-F238E27FC236}">
                <a16:creationId xmlns:a16="http://schemas.microsoft.com/office/drawing/2014/main" id="{18CE0786-BB7A-431B-83C3-85C2949BFF07}"/>
              </a:ext>
            </a:extLst>
          </p:cNvPr>
          <p:cNvPicPr>
            <a:picLocks noChangeAspect="1"/>
          </p:cNvPicPr>
          <p:nvPr/>
        </p:nvPicPr>
        <p:blipFill rotWithShape="1">
          <a:blip r:embed="rId4">
            <a:extLst>
              <a:ext uri="{28A0092B-C50C-407E-A947-70E740481C1C}">
                <a14:useLocalDpi xmlns:a14="http://schemas.microsoft.com/office/drawing/2010/main" val="0"/>
              </a:ext>
            </a:extLst>
          </a:blip>
          <a:srcRect l="-45" t="14930" r="-1" b="29051"/>
          <a:stretch/>
        </p:blipFill>
        <p:spPr>
          <a:xfrm>
            <a:off x="0" y="31555"/>
            <a:ext cx="12191999" cy="6826445"/>
          </a:xfrm>
          <a:prstGeom prst="roundRect">
            <a:avLst/>
          </a:prstGeom>
          <a:effectLst>
            <a:outerShdw blurRad="444500" dist="190500" dir="5400000" algn="t" rotWithShape="0">
              <a:prstClr val="black"/>
            </a:outerShdw>
          </a:effectLst>
        </p:spPr>
      </p:pic>
      <p:pic>
        <p:nvPicPr>
          <p:cNvPr id="6" name="Kép 5">
            <a:extLst>
              <a:ext uri="{FF2B5EF4-FFF2-40B4-BE49-F238E27FC236}">
                <a16:creationId xmlns:a16="http://schemas.microsoft.com/office/drawing/2014/main" id="{D965810C-D212-4A0A-A4E7-DF91D9F9D29A}"/>
              </a:ext>
            </a:extLst>
          </p:cNvPr>
          <p:cNvPicPr>
            <a:picLocks noChangeAspect="1"/>
          </p:cNvPicPr>
          <p:nvPr/>
        </p:nvPicPr>
        <p:blipFill rotWithShape="1">
          <a:blip r:embed="rId5">
            <a:extLst>
              <a:ext uri="{28A0092B-C50C-407E-A947-70E740481C1C}">
                <a14:useLocalDpi xmlns:a14="http://schemas.microsoft.com/office/drawing/2010/main" val="0"/>
              </a:ext>
            </a:extLst>
          </a:blip>
          <a:srcRect l="18214" t="14740" r="54762" b="42667"/>
          <a:stretch/>
        </p:blipFill>
        <p:spPr>
          <a:xfrm>
            <a:off x="6674510" y="3937000"/>
            <a:ext cx="1853325" cy="2921000"/>
          </a:xfrm>
          <a:prstGeom prst="roundRect">
            <a:avLst/>
          </a:prstGeom>
          <a:effectLst>
            <a:outerShdw blurRad="444500" dist="190500" dir="5400000" algn="t" rotWithShape="0">
              <a:prstClr val="black"/>
            </a:outerShdw>
          </a:effectLst>
        </p:spPr>
      </p:pic>
      <p:graphicFrame>
        <p:nvGraphicFramePr>
          <p:cNvPr id="10" name="Diagram 9">
            <a:extLst>
              <a:ext uri="{FF2B5EF4-FFF2-40B4-BE49-F238E27FC236}">
                <a16:creationId xmlns:a16="http://schemas.microsoft.com/office/drawing/2014/main" id="{30CD5080-3120-46CC-A2BF-3919C9767E0A}"/>
              </a:ext>
            </a:extLst>
          </p:cNvPr>
          <p:cNvGraphicFramePr/>
          <p:nvPr>
            <p:extLst>
              <p:ext uri="{D42A27DB-BD31-4B8C-83A1-F6EECF244321}">
                <p14:modId xmlns:p14="http://schemas.microsoft.com/office/powerpoint/2010/main" val="1301696727"/>
              </p:ext>
            </p:extLst>
          </p:nvPr>
        </p:nvGraphicFramePr>
        <p:xfrm>
          <a:off x="706171" y="235391"/>
          <a:ext cx="3675707" cy="120032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11" name="Diagram 10">
            <a:extLst>
              <a:ext uri="{FF2B5EF4-FFF2-40B4-BE49-F238E27FC236}">
                <a16:creationId xmlns:a16="http://schemas.microsoft.com/office/drawing/2014/main" id="{82462D56-B513-4B45-82A4-D741233F4348}"/>
              </a:ext>
            </a:extLst>
          </p:cNvPr>
          <p:cNvGraphicFramePr/>
          <p:nvPr>
            <p:extLst>
              <p:ext uri="{D42A27DB-BD31-4B8C-83A1-F6EECF244321}">
                <p14:modId xmlns:p14="http://schemas.microsoft.com/office/powerpoint/2010/main" val="1886336124"/>
              </p:ext>
            </p:extLst>
          </p:nvPr>
        </p:nvGraphicFramePr>
        <p:xfrm>
          <a:off x="8265813" y="166621"/>
          <a:ext cx="3440317" cy="147732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graphicFrame>
        <p:nvGraphicFramePr>
          <p:cNvPr id="8" name="Diagram 7">
            <a:extLst>
              <a:ext uri="{FF2B5EF4-FFF2-40B4-BE49-F238E27FC236}">
                <a16:creationId xmlns:a16="http://schemas.microsoft.com/office/drawing/2014/main" id="{92AAE3BA-BA5D-41BC-AB4A-35E8CE751D6C}"/>
              </a:ext>
            </a:extLst>
          </p:cNvPr>
          <p:cNvGraphicFramePr/>
          <p:nvPr>
            <p:extLst>
              <p:ext uri="{D42A27DB-BD31-4B8C-83A1-F6EECF244321}">
                <p14:modId xmlns:p14="http://schemas.microsoft.com/office/powerpoint/2010/main" val="334624847"/>
              </p:ext>
            </p:extLst>
          </p:nvPr>
        </p:nvGraphicFramePr>
        <p:xfrm>
          <a:off x="1" y="1928388"/>
          <a:ext cx="12191998" cy="1977057"/>
        </p:xfrm>
        <a:graphic>
          <a:graphicData uri="http://schemas.openxmlformats.org/drawingml/2006/diagram">
            <dgm:relIds xmlns:dgm="http://schemas.openxmlformats.org/drawingml/2006/diagram" xmlns:r="http://schemas.openxmlformats.org/officeDocument/2006/relationships" r:dm="rId16" r:lo="rId17" r:qs="rId18" r:cs="rId19"/>
          </a:graphicData>
        </a:graphic>
      </p:graphicFrame>
      <p:sp>
        <p:nvSpPr>
          <p:cNvPr id="9" name="Szövegdoboz 8">
            <a:extLst>
              <a:ext uri="{FF2B5EF4-FFF2-40B4-BE49-F238E27FC236}">
                <a16:creationId xmlns:a16="http://schemas.microsoft.com/office/drawing/2014/main" id="{36AD5652-427D-4546-8E57-67C10A392A6E}"/>
              </a:ext>
            </a:extLst>
          </p:cNvPr>
          <p:cNvSpPr txBox="1"/>
          <p:nvPr/>
        </p:nvSpPr>
        <p:spPr>
          <a:xfrm>
            <a:off x="5666052" y="620225"/>
            <a:ext cx="1714124" cy="707886"/>
          </a:xfrm>
          <a:prstGeom prst="rect">
            <a:avLst/>
          </a:prstGeom>
          <a:noFill/>
          <a:effectLst>
            <a:outerShdw blurRad="419100" dist="50800" dir="5400000" algn="t" rotWithShape="0">
              <a:prstClr val="black">
                <a:alpha val="40000"/>
              </a:prstClr>
            </a:outerShdw>
          </a:effectLst>
        </p:spPr>
        <p:txBody>
          <a:bodyPr wrap="square" rtlCol="0">
            <a:spAutoFit/>
          </a:bodyPr>
          <a:lstStyle/>
          <a:p>
            <a:r>
              <a:rPr lang="hu-HU" sz="4000" dirty="0">
                <a:solidFill>
                  <a:schemeClr val="bg1"/>
                </a:solidFill>
                <a:effectLst>
                  <a:outerShdw blurRad="419100" dist="50800" dir="5400000" algn="ctr" rotWithShape="0">
                    <a:prstClr val="black">
                      <a:alpha val="40000"/>
                    </a:prstClr>
                  </a:outerShdw>
                </a:effectLst>
              </a:rPr>
              <a:t>PLAN</a:t>
            </a:r>
          </a:p>
        </p:txBody>
      </p:sp>
    </p:spTree>
    <p:extLst>
      <p:ext uri="{BB962C8B-B14F-4D97-AF65-F5344CB8AC3E}">
        <p14:creationId xmlns:p14="http://schemas.microsoft.com/office/powerpoint/2010/main" val="2006901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Kép 4">
            <a:extLst>
              <a:ext uri="{FF2B5EF4-FFF2-40B4-BE49-F238E27FC236}">
                <a16:creationId xmlns:a16="http://schemas.microsoft.com/office/drawing/2014/main" id="{9669C82A-1F25-4A2B-B063-0D1B4455CD2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60000" contrast="20000"/>
                    </a14:imgEffect>
                  </a14:imgLayer>
                </a14:imgProps>
              </a:ext>
              <a:ext uri="{28A0092B-C50C-407E-A947-70E740481C1C}">
                <a14:useLocalDpi xmlns:a14="http://schemas.microsoft.com/office/drawing/2010/main" val="0"/>
              </a:ext>
            </a:extLst>
          </a:blip>
          <a:srcRect l="-653" r="-1" b="44423"/>
          <a:stretch/>
        </p:blipFill>
        <p:spPr>
          <a:xfrm>
            <a:off x="-57150" y="31555"/>
            <a:ext cx="12306300" cy="6794890"/>
          </a:xfrm>
          <a:prstGeom prst="roundRect">
            <a:avLst/>
          </a:prstGeom>
          <a:effectLst>
            <a:outerShdw blurRad="444500" dist="190500" dir="5400000" algn="t" rotWithShape="0">
              <a:prstClr val="black"/>
            </a:outerShdw>
          </a:effectLst>
        </p:spPr>
      </p:pic>
      <p:pic>
        <p:nvPicPr>
          <p:cNvPr id="4" name="Kép 3">
            <a:extLst>
              <a:ext uri="{FF2B5EF4-FFF2-40B4-BE49-F238E27FC236}">
                <a16:creationId xmlns:a16="http://schemas.microsoft.com/office/drawing/2014/main" id="{18CE0786-BB7A-431B-83C3-85C2949BFF07}"/>
              </a:ext>
            </a:extLst>
          </p:cNvPr>
          <p:cNvPicPr>
            <a:picLocks noChangeAspect="1"/>
          </p:cNvPicPr>
          <p:nvPr/>
        </p:nvPicPr>
        <p:blipFill rotWithShape="1">
          <a:blip r:embed="rId4">
            <a:extLst>
              <a:ext uri="{28A0092B-C50C-407E-A947-70E740481C1C}">
                <a14:useLocalDpi xmlns:a14="http://schemas.microsoft.com/office/drawing/2010/main" val="0"/>
              </a:ext>
            </a:extLst>
          </a:blip>
          <a:srcRect l="-45" t="14930" r="-1" b="29051"/>
          <a:stretch/>
        </p:blipFill>
        <p:spPr>
          <a:xfrm>
            <a:off x="0" y="31555"/>
            <a:ext cx="12191999" cy="6826445"/>
          </a:xfrm>
          <a:prstGeom prst="roundRect">
            <a:avLst/>
          </a:prstGeom>
          <a:effectLst>
            <a:outerShdw blurRad="444500" dist="190500" dir="5400000" algn="t" rotWithShape="0">
              <a:prstClr val="black"/>
            </a:outerShdw>
          </a:effectLst>
        </p:spPr>
      </p:pic>
      <p:pic>
        <p:nvPicPr>
          <p:cNvPr id="6" name="Kép 5">
            <a:extLst>
              <a:ext uri="{FF2B5EF4-FFF2-40B4-BE49-F238E27FC236}">
                <a16:creationId xmlns:a16="http://schemas.microsoft.com/office/drawing/2014/main" id="{D965810C-D212-4A0A-A4E7-DF91D9F9D29A}"/>
              </a:ext>
            </a:extLst>
          </p:cNvPr>
          <p:cNvPicPr>
            <a:picLocks noChangeAspect="1"/>
          </p:cNvPicPr>
          <p:nvPr/>
        </p:nvPicPr>
        <p:blipFill rotWithShape="1">
          <a:blip r:embed="rId5">
            <a:extLst>
              <a:ext uri="{28A0092B-C50C-407E-A947-70E740481C1C}">
                <a14:useLocalDpi xmlns:a14="http://schemas.microsoft.com/office/drawing/2010/main" val="0"/>
              </a:ext>
            </a:extLst>
          </a:blip>
          <a:srcRect t="20599" r="2" b="23667"/>
          <a:stretch/>
        </p:blipFill>
        <p:spPr>
          <a:xfrm>
            <a:off x="0" y="31555"/>
            <a:ext cx="12192000" cy="6794890"/>
          </a:xfrm>
          <a:prstGeom prst="roundRect">
            <a:avLst/>
          </a:prstGeom>
          <a:effectLst>
            <a:outerShdw blurRad="444500" dist="190500" dir="5400000" algn="t" rotWithShape="0">
              <a:prstClr val="black"/>
            </a:outerShdw>
          </a:effectLst>
        </p:spPr>
      </p:pic>
    </p:spTree>
    <p:extLst>
      <p:ext uri="{BB962C8B-B14F-4D97-AF65-F5344CB8AC3E}">
        <p14:creationId xmlns:p14="http://schemas.microsoft.com/office/powerpoint/2010/main" val="806558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Oval 5">
            <a:extLst>
              <a:ext uri="{FF2B5EF4-FFF2-40B4-BE49-F238E27FC236}">
                <a16:creationId xmlns:a16="http://schemas.microsoft.com/office/drawing/2014/main" id="{E28059AA-9FE9-D59B-71E3-AD284FD437E8}"/>
              </a:ext>
            </a:extLst>
          </p:cNvPr>
          <p:cNvSpPr/>
          <p:nvPr/>
        </p:nvSpPr>
        <p:spPr>
          <a:xfrm>
            <a:off x="2692249" y="139548"/>
            <a:ext cx="6578903" cy="6578903"/>
          </a:xfrm>
          <a:prstGeom prst="ellipse">
            <a:avLst/>
          </a:prstGeom>
          <a:solidFill>
            <a:srgbClr val="6F5C54">
              <a:alpha val="40000"/>
            </a:srgbClr>
          </a:solid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 name="Szövegdoboz 2">
            <a:extLst>
              <a:ext uri="{FF2B5EF4-FFF2-40B4-BE49-F238E27FC236}">
                <a16:creationId xmlns:a16="http://schemas.microsoft.com/office/drawing/2014/main" id="{26390984-432F-3609-25CC-10D0C4F94BF6}"/>
              </a:ext>
            </a:extLst>
          </p:cNvPr>
          <p:cNvSpPr txBox="1"/>
          <p:nvPr/>
        </p:nvSpPr>
        <p:spPr>
          <a:xfrm>
            <a:off x="3473327" y="2626030"/>
            <a:ext cx="5245347" cy="1092607"/>
          </a:xfrm>
          <a:prstGeom prst="rect">
            <a:avLst/>
          </a:prstGeom>
          <a:noFill/>
          <a:effectLst>
            <a:outerShdw blurRad="419100" dist="50800" dir="5400000" algn="ctr" rotWithShape="0">
              <a:schemeClr val="tx1"/>
            </a:outerShdw>
          </a:effectLst>
        </p:spPr>
        <p:txBody>
          <a:bodyPr wrap="none" rtlCol="0">
            <a:spAutoFit/>
          </a:bodyPr>
          <a:lstStyle/>
          <a:p>
            <a:r>
              <a:rPr lang="hu-HU" sz="6500" dirty="0">
                <a:solidFill>
                  <a:schemeClr val="bg1"/>
                </a:solidFill>
                <a:latin typeface="Raleway" panose="020F0502020204030204" pitchFamily="2" charset="-18"/>
                <a:cs typeface="Calibri" panose="020F0502020204030204" pitchFamily="34" charset="0"/>
              </a:rPr>
              <a:t>Lehetőségek</a:t>
            </a:r>
          </a:p>
        </p:txBody>
      </p:sp>
      <p:pic>
        <p:nvPicPr>
          <p:cNvPr id="5" name="Ábra 4" descr="Séf">
            <a:extLst>
              <a:ext uri="{FF2B5EF4-FFF2-40B4-BE49-F238E27FC236}">
                <a16:creationId xmlns:a16="http://schemas.microsoft.com/office/drawing/2014/main" id="{34540592-504B-6F04-FF86-F7FD5C9D27C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84750" y="660400"/>
            <a:ext cx="2222500" cy="2222500"/>
          </a:xfrm>
          <a:prstGeom prst="rect">
            <a:avLst/>
          </a:prstGeom>
          <a:effectLst>
            <a:outerShdw blurRad="419100" dist="50800" dir="5400000" algn="ctr" rotWithShape="0">
              <a:schemeClr val="tx1"/>
            </a:outerShdw>
          </a:effectLst>
        </p:spPr>
      </p:pic>
      <p:sp>
        <p:nvSpPr>
          <p:cNvPr id="6" name="AutoShape 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E80ACFDB-A1C1-EB0C-A052-CC29A7F8B636}"/>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7" name="AutoShape 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303E74AB-13FC-1F1C-4476-F5F09F811F2A}"/>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283719987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39000" b="-39000"/>
          </a:stretch>
        </a:blipFill>
        <a:effectLst/>
      </p:bgPr>
    </p:bg>
    <p:spTree>
      <p:nvGrpSpPr>
        <p:cNvPr id="1" name=""/>
        <p:cNvGrpSpPr/>
        <p:nvPr/>
      </p:nvGrpSpPr>
      <p:grpSpPr>
        <a:xfrm>
          <a:off x="0" y="0"/>
          <a:ext cx="0" cy="0"/>
          <a:chOff x="0" y="0"/>
          <a:chExt cx="0" cy="0"/>
        </a:xfrm>
      </p:grpSpPr>
      <p:sp>
        <p:nvSpPr>
          <p:cNvPr id="2" name="Oval 5">
            <a:extLst>
              <a:ext uri="{FF2B5EF4-FFF2-40B4-BE49-F238E27FC236}">
                <a16:creationId xmlns:a16="http://schemas.microsoft.com/office/drawing/2014/main" id="{D409B688-03A3-E9B5-3B0B-F3E447504A33}"/>
              </a:ext>
            </a:extLst>
          </p:cNvPr>
          <p:cNvSpPr/>
          <p:nvPr/>
        </p:nvSpPr>
        <p:spPr>
          <a:xfrm>
            <a:off x="-1455776" y="-4122776"/>
            <a:ext cx="15103551" cy="15103551"/>
          </a:xfrm>
          <a:prstGeom prst="ellipse">
            <a:avLst/>
          </a:prstGeom>
          <a:no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 name="Szövegdoboz 2">
            <a:extLst>
              <a:ext uri="{FF2B5EF4-FFF2-40B4-BE49-F238E27FC236}">
                <a16:creationId xmlns:a16="http://schemas.microsoft.com/office/drawing/2014/main" id="{121EA3C8-0740-58DA-4E22-CE8A03C07649}"/>
              </a:ext>
            </a:extLst>
          </p:cNvPr>
          <p:cNvSpPr txBox="1"/>
          <p:nvPr/>
        </p:nvSpPr>
        <p:spPr>
          <a:xfrm>
            <a:off x="3473327" y="2626030"/>
            <a:ext cx="5245347" cy="1092607"/>
          </a:xfrm>
          <a:prstGeom prst="rect">
            <a:avLst/>
          </a:prstGeom>
          <a:noFill/>
        </p:spPr>
        <p:txBody>
          <a:bodyPr wrap="none" rtlCol="0">
            <a:spAutoFit/>
          </a:bodyPr>
          <a:lstStyle/>
          <a:p>
            <a:r>
              <a:rPr lang="hu-HU" sz="6500" dirty="0">
                <a:solidFill>
                  <a:schemeClr val="bg1"/>
                </a:solidFill>
                <a:latin typeface="Raleway" panose="020F0502020204030204" pitchFamily="2" charset="-18"/>
                <a:cs typeface="Calibri" panose="020F0502020204030204" pitchFamily="34" charset="0"/>
              </a:rPr>
              <a:t>Lehetőségek</a:t>
            </a:r>
          </a:p>
        </p:txBody>
      </p:sp>
      <p:pic>
        <p:nvPicPr>
          <p:cNvPr id="4" name="Ábra 3" descr="Séf">
            <a:extLst>
              <a:ext uri="{FF2B5EF4-FFF2-40B4-BE49-F238E27FC236}">
                <a16:creationId xmlns:a16="http://schemas.microsoft.com/office/drawing/2014/main" id="{5B733530-12DD-C3F5-9C3C-82457245F14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984750" y="660400"/>
            <a:ext cx="2222500" cy="2222500"/>
          </a:xfrm>
          <a:prstGeom prst="rect">
            <a:avLst/>
          </a:prstGeom>
        </p:spPr>
      </p:pic>
      <p:sp>
        <p:nvSpPr>
          <p:cNvPr id="9" name="AutoShape 10"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EE8C0FCC-ADF6-432D-FB6D-253D65BD9C5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18" name="Kép 17">
            <a:extLst>
              <a:ext uri="{FF2B5EF4-FFF2-40B4-BE49-F238E27FC236}">
                <a16:creationId xmlns:a16="http://schemas.microsoft.com/office/drawing/2014/main" id="{2D6B56CB-8D27-71E9-CF47-59A135A4313F}"/>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50000"/>
                    </a14:imgEffect>
                  </a14:imgLayer>
                </a14:imgProps>
              </a:ext>
              <a:ext uri="{28A0092B-C50C-407E-A947-70E740481C1C}">
                <a14:useLocalDpi xmlns:a14="http://schemas.microsoft.com/office/drawing/2010/main" val="0"/>
              </a:ext>
            </a:extLst>
          </a:blip>
          <a:srcRect t="21875" b="21875"/>
          <a:stretch/>
        </p:blipFill>
        <p:spPr>
          <a:xfrm>
            <a:off x="16748" y="-5674"/>
            <a:ext cx="12192000" cy="6833067"/>
          </a:xfrm>
          <a:prstGeom prst="rect">
            <a:avLst/>
          </a:prstGeom>
        </p:spPr>
      </p:pic>
      <p:sp>
        <p:nvSpPr>
          <p:cNvPr id="10" name="AutoShape 1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96C4FBC8-4F23-E27E-DA49-16CE8E4A373D}"/>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1" name="AutoShape 1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A7D320CD-6AF4-18A1-C527-22E559FFB938}"/>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5" name="AutoShape 2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C5CCB4AF-D0A3-F340-8544-E750D0DF1F9D}"/>
              </a:ext>
            </a:extLst>
          </p:cNvPr>
          <p:cNvSpPr>
            <a:spLocks noChangeAspect="1" noChangeArrowheads="1"/>
          </p:cNvSpPr>
          <p:nvPr/>
        </p:nvSpPr>
        <p:spPr bwMode="auto">
          <a:xfrm>
            <a:off x="1006170" y="3429000"/>
            <a:ext cx="5394630" cy="539463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useBgFill="1">
        <p:nvSpPr>
          <p:cNvPr id="22" name="Téglalap: lekerekített 21">
            <a:extLst>
              <a:ext uri="{FF2B5EF4-FFF2-40B4-BE49-F238E27FC236}">
                <a16:creationId xmlns:a16="http://schemas.microsoft.com/office/drawing/2014/main" id="{B44E713B-5FC5-B049-F266-411927C684D7}"/>
              </a:ext>
            </a:extLst>
          </p:cNvPr>
          <p:cNvSpPr/>
          <p:nvPr/>
        </p:nvSpPr>
        <p:spPr>
          <a:xfrm rot="1588012">
            <a:off x="8674830" y="-60898"/>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useBgFill="1">
        <p:nvSpPr>
          <p:cNvPr id="29" name="Téglalap: lekerekített 28">
            <a:extLst>
              <a:ext uri="{FF2B5EF4-FFF2-40B4-BE49-F238E27FC236}">
                <a16:creationId xmlns:a16="http://schemas.microsoft.com/office/drawing/2014/main" id="{C548F067-BA1A-1709-0521-AE33C3769070}"/>
              </a:ext>
            </a:extLst>
          </p:cNvPr>
          <p:cNvSpPr/>
          <p:nvPr/>
        </p:nvSpPr>
        <p:spPr>
          <a:xfrm rot="1588012">
            <a:off x="9743919" y="1482727"/>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useBgFill="1">
        <p:nvSpPr>
          <p:cNvPr id="28" name="Téglalap: lekerekített 27">
            <a:extLst>
              <a:ext uri="{FF2B5EF4-FFF2-40B4-BE49-F238E27FC236}">
                <a16:creationId xmlns:a16="http://schemas.microsoft.com/office/drawing/2014/main" id="{D6995402-7F45-1C6B-D0C0-345A2FF90AFE}"/>
              </a:ext>
            </a:extLst>
          </p:cNvPr>
          <p:cNvSpPr/>
          <p:nvPr/>
        </p:nvSpPr>
        <p:spPr>
          <a:xfrm rot="1588012">
            <a:off x="9209416" y="667617"/>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p:nvSpPr>
          <p:cNvPr id="19" name="Szövegdoboz 18">
            <a:extLst>
              <a:ext uri="{FF2B5EF4-FFF2-40B4-BE49-F238E27FC236}">
                <a16:creationId xmlns:a16="http://schemas.microsoft.com/office/drawing/2014/main" id="{A36EDB64-EDF1-B820-AE2F-EB0F0E125BAC}"/>
              </a:ext>
            </a:extLst>
          </p:cNvPr>
          <p:cNvSpPr txBox="1"/>
          <p:nvPr/>
        </p:nvSpPr>
        <p:spPr>
          <a:xfrm>
            <a:off x="2202609" y="1291850"/>
            <a:ext cx="7786779" cy="1569660"/>
          </a:xfrm>
          <a:prstGeom prst="rect">
            <a:avLst/>
          </a:prstGeom>
          <a:noFill/>
          <a:effectLst>
            <a:outerShdw blurRad="419100" algn="ctr" rotWithShape="0">
              <a:schemeClr val="tx1">
                <a:alpha val="40000"/>
              </a:schemeClr>
            </a:outerShdw>
          </a:effectLst>
        </p:spPr>
        <p:txBody>
          <a:bodyPr wrap="square" rtlCol="0">
            <a:spAutoFit/>
          </a:bodyPr>
          <a:lstStyle/>
          <a:p>
            <a:r>
              <a:rPr lang="hu-HU" sz="9600" dirty="0">
                <a:solidFill>
                  <a:schemeClr val="bg1"/>
                </a:solidFill>
                <a:effectLst>
                  <a:outerShdw blurRad="419100" algn="ctr" rotWithShape="0">
                    <a:prstClr val="black">
                      <a:alpha val="40000"/>
                    </a:prstClr>
                  </a:outerShdw>
                </a:effectLst>
                <a:latin typeface="Raleway" panose="020F0502020204030204" pitchFamily="2" charset="-18"/>
                <a:cs typeface="Calibri" panose="020F0502020204030204" pitchFamily="34" charset="0"/>
              </a:rPr>
              <a:t>Lehetőségek</a:t>
            </a:r>
          </a:p>
        </p:txBody>
      </p:sp>
      <p:pic>
        <p:nvPicPr>
          <p:cNvPr id="20" name="Ábra 19" descr="Séf">
            <a:extLst>
              <a:ext uri="{FF2B5EF4-FFF2-40B4-BE49-F238E27FC236}">
                <a16:creationId xmlns:a16="http://schemas.microsoft.com/office/drawing/2014/main" id="{5771F0B9-C056-E5ED-F05E-18DE1575489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08735" y="32405"/>
            <a:ext cx="1763444" cy="1763444"/>
          </a:xfrm>
          <a:prstGeom prst="rect">
            <a:avLst/>
          </a:prstGeom>
          <a:effectLst>
            <a:outerShdw blurRad="419100" dist="50800" dir="5400000" algn="ctr" rotWithShape="0">
              <a:schemeClr val="tx1"/>
            </a:outerShdw>
          </a:effectLst>
        </p:spPr>
      </p:pic>
      <p:sp>
        <p:nvSpPr>
          <p:cNvPr id="21" name="TextBox 14">
            <a:extLst>
              <a:ext uri="{FF2B5EF4-FFF2-40B4-BE49-F238E27FC236}">
                <a16:creationId xmlns:a16="http://schemas.microsoft.com/office/drawing/2014/main" id="{0470476D-B220-AB1F-B172-93C39C4FC733}"/>
              </a:ext>
            </a:extLst>
          </p:cNvPr>
          <p:cNvSpPr txBox="1"/>
          <p:nvPr/>
        </p:nvSpPr>
        <p:spPr>
          <a:xfrm>
            <a:off x="2771384" y="2530535"/>
            <a:ext cx="6344431" cy="3016210"/>
          </a:xfrm>
          <a:prstGeom prst="rect">
            <a:avLst/>
          </a:prstGeom>
          <a:noFill/>
          <a:effectLst>
            <a:outerShdw blurRad="419100" dist="50800" dir="5400000" algn="ctr" rotWithShape="0">
              <a:schemeClr val="tx1">
                <a:alpha val="40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dirty="0">
                <a:solidFill>
                  <a:schemeClr val="bg1"/>
                </a:solidFill>
                <a:effectLst>
                  <a:outerShdw blurRad="419100" dist="50800" dir="5400000" algn="ctr" rotWithShape="0">
                    <a:srgbClr val="000000">
                      <a:alpha val="40000"/>
                    </a:srgbClr>
                  </a:outerShdw>
                </a:effectLst>
                <a:ea typeface="+mn-lt"/>
                <a:cs typeface="+mn-lt"/>
              </a:rPr>
              <a:t>A </a:t>
            </a:r>
            <a:r>
              <a:rPr lang="en-US" sz="2800" b="1" dirty="0" err="1">
                <a:solidFill>
                  <a:schemeClr val="bg1"/>
                </a:solidFill>
                <a:effectLst>
                  <a:outerShdw blurRad="419100" dist="50800" dir="5400000" algn="ctr" rotWithShape="0">
                    <a:srgbClr val="000000">
                      <a:alpha val="40000"/>
                    </a:srgbClr>
                  </a:outerShdw>
                </a:effectLst>
                <a:ea typeface="+mn-lt"/>
                <a:cs typeface="+mn-lt"/>
              </a:rPr>
              <a:t>probléma</a:t>
            </a:r>
            <a:r>
              <a:rPr lang="en-US" sz="2800" b="1" dirty="0">
                <a:solidFill>
                  <a:schemeClr val="bg1"/>
                </a:solidFill>
                <a:effectLst>
                  <a:outerShdw blurRad="419100" dist="50800" dir="5400000" algn="ctr" rotWithShape="0">
                    <a:srgbClr val="000000">
                      <a:alpha val="40000"/>
                    </a:srgbClr>
                  </a:outerShdw>
                </a:effectLst>
                <a:ea typeface="+mn-lt"/>
                <a:cs typeface="+mn-lt"/>
              </a:rPr>
              <a:t>: </a:t>
            </a:r>
            <a:endParaRPr lang="en-US" sz="2800" b="1" dirty="0">
              <a:solidFill>
                <a:schemeClr val="bg1"/>
              </a:solidFill>
              <a:effectLst>
                <a:outerShdw blurRad="419100" dist="50800" dir="5400000" algn="ctr" rotWithShape="0">
                  <a:srgbClr val="000000">
                    <a:alpha val="40000"/>
                  </a:srgbClr>
                </a:outerShdw>
              </a:effectLst>
            </a:endParaRPr>
          </a:p>
          <a:p>
            <a:endParaRPr lang="en-US" dirty="0">
              <a:solidFill>
                <a:schemeClr val="bg1"/>
              </a:solidFill>
              <a:effectLst>
                <a:outerShdw blurRad="419100" dist="50800" dir="5400000" algn="ctr" rotWithShape="0">
                  <a:srgbClr val="000000">
                    <a:alpha val="40000"/>
                  </a:srgbClr>
                </a:outerShdw>
              </a:effectLst>
            </a:endParaRPr>
          </a:p>
          <a:p>
            <a:pPr marL="285750" indent="-285750">
              <a:buFont typeface="Arial"/>
              <a:buChar char="•"/>
            </a:pPr>
            <a:r>
              <a:rPr lang="en-US" dirty="0">
                <a:solidFill>
                  <a:schemeClr val="bg1"/>
                </a:solidFill>
                <a:effectLst>
                  <a:outerShdw blurRad="419100" dist="50800" dir="5400000" algn="ctr" rotWithShape="0">
                    <a:srgbClr val="000000">
                      <a:alpha val="40000"/>
                    </a:srgbClr>
                  </a:outerShdw>
                </a:effectLst>
                <a:ea typeface="+mn-lt"/>
                <a:cs typeface="+mn-lt"/>
              </a:rPr>
              <a:t>A </a:t>
            </a:r>
            <a:r>
              <a:rPr lang="en-US" dirty="0" err="1">
                <a:solidFill>
                  <a:schemeClr val="bg1"/>
                </a:solidFill>
                <a:effectLst>
                  <a:outerShdw blurRad="419100" dist="50800" dir="5400000" algn="ctr" rotWithShape="0">
                    <a:srgbClr val="000000">
                      <a:alpha val="40000"/>
                    </a:srgbClr>
                  </a:outerShdw>
                </a:effectLst>
                <a:ea typeface="+mn-lt"/>
                <a:cs typeface="+mn-lt"/>
              </a:rPr>
              <a:t>különböző</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preferencia</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szerint</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étkezőknek</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kevesebb</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lehetőségük</a:t>
            </a:r>
            <a:r>
              <a:rPr lang="en-US" dirty="0">
                <a:solidFill>
                  <a:schemeClr val="bg1"/>
                </a:solidFill>
                <a:effectLst>
                  <a:outerShdw blurRad="419100" dist="50800" dir="5400000" algn="ctr" rotWithShape="0">
                    <a:srgbClr val="000000">
                      <a:alpha val="40000"/>
                    </a:srgbClr>
                  </a:outerShdw>
                </a:effectLst>
                <a:ea typeface="+mn-lt"/>
                <a:cs typeface="+mn-lt"/>
              </a:rPr>
              <a:t> van </a:t>
            </a:r>
            <a:r>
              <a:rPr lang="en-US" dirty="0" err="1">
                <a:solidFill>
                  <a:schemeClr val="bg1"/>
                </a:solidFill>
                <a:effectLst>
                  <a:outerShdw blurRad="419100" dist="50800" dir="5400000" algn="ctr" rotWithShape="0">
                    <a:srgbClr val="000000">
                      <a:alpha val="40000"/>
                    </a:srgbClr>
                  </a:outerShdw>
                </a:effectLst>
                <a:ea typeface="+mn-lt"/>
                <a:cs typeface="+mn-lt"/>
              </a:rPr>
              <a:t>olyan</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ételt</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találni</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és</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kipróbálni</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ami</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megfelel</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az</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igényeiknek</a:t>
            </a:r>
            <a:r>
              <a:rPr lang="en-US" dirty="0">
                <a:solidFill>
                  <a:schemeClr val="bg1"/>
                </a:solidFill>
                <a:effectLst>
                  <a:outerShdw blurRad="419100" dist="50800" dir="5400000" algn="ctr" rotWithShape="0">
                    <a:srgbClr val="000000">
                      <a:alpha val="40000"/>
                    </a:srgbClr>
                  </a:outerShdw>
                </a:effectLst>
                <a:ea typeface="+mn-lt"/>
                <a:cs typeface="+mn-lt"/>
              </a:rPr>
              <a:t> </a:t>
            </a:r>
            <a:endParaRPr lang="en-US" dirty="0">
              <a:solidFill>
                <a:schemeClr val="bg1"/>
              </a:solidFill>
              <a:effectLst>
                <a:outerShdw blurRad="419100" dist="50800" dir="5400000" algn="ctr" rotWithShape="0">
                  <a:srgbClr val="000000">
                    <a:alpha val="40000"/>
                  </a:srgbClr>
                </a:outerShdw>
              </a:effectLst>
            </a:endParaRPr>
          </a:p>
          <a:p>
            <a:pPr marL="285750" indent="-285750">
              <a:buFont typeface="Arial"/>
              <a:buChar char="•"/>
            </a:pPr>
            <a:r>
              <a:rPr lang="en-US" dirty="0">
                <a:solidFill>
                  <a:schemeClr val="bg1"/>
                </a:solidFill>
                <a:effectLst>
                  <a:outerShdw blurRad="419100" dist="50800" dir="5400000" algn="ctr" rotWithShape="0">
                    <a:srgbClr val="000000">
                      <a:alpha val="40000"/>
                    </a:srgbClr>
                  </a:outerShdw>
                </a:effectLst>
                <a:ea typeface="+mn-lt"/>
                <a:cs typeface="+mn-lt"/>
              </a:rPr>
              <a:t>Sok </a:t>
            </a:r>
            <a:r>
              <a:rPr lang="en-US" dirty="0" err="1">
                <a:solidFill>
                  <a:schemeClr val="bg1"/>
                </a:solidFill>
                <a:effectLst>
                  <a:outerShdw blurRad="419100" dist="50800" dir="5400000" algn="ctr" rotWithShape="0">
                    <a:srgbClr val="000000">
                      <a:alpha val="40000"/>
                    </a:srgbClr>
                  </a:outerShdw>
                </a:effectLst>
                <a:ea typeface="+mn-lt"/>
                <a:cs typeface="+mn-lt"/>
              </a:rPr>
              <a:t>felhasználó</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megpróbál</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olyan</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recepteket</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felölteni</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aminek</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hozzávalói</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nem</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illenek</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össze</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vagy</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akár</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egy</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receptet</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szándékosan</a:t>
            </a:r>
            <a:r>
              <a:rPr lang="en-US" dirty="0">
                <a:solidFill>
                  <a:schemeClr val="bg1"/>
                </a:solidFill>
                <a:effectLst>
                  <a:outerShdw blurRad="419100" dist="50800" dir="5400000" algn="ctr" rotWithShape="0">
                    <a:srgbClr val="000000">
                      <a:alpha val="40000"/>
                    </a:srgbClr>
                  </a:outerShdw>
                </a:effectLst>
                <a:ea typeface="+mn-lt"/>
                <a:cs typeface="+mn-lt"/>
              </a:rPr>
              <a:t> </a:t>
            </a:r>
            <a:r>
              <a:rPr lang="en-US" dirty="0" err="1">
                <a:solidFill>
                  <a:schemeClr val="bg1"/>
                </a:solidFill>
                <a:effectLst>
                  <a:outerShdw blurRad="419100" dist="50800" dir="5400000" algn="ctr" rotWithShape="0">
                    <a:srgbClr val="000000">
                      <a:alpha val="40000"/>
                    </a:srgbClr>
                  </a:outerShdw>
                </a:effectLst>
                <a:ea typeface="+mn-lt"/>
                <a:cs typeface="+mn-lt"/>
              </a:rPr>
              <a:t>többször</a:t>
            </a:r>
            <a:r>
              <a:rPr lang="en-US" dirty="0">
                <a:solidFill>
                  <a:schemeClr val="bg1"/>
                </a:solidFill>
                <a:effectLst>
                  <a:outerShdw blurRad="419100" dist="50800" dir="5400000" algn="ctr" rotWithShape="0">
                    <a:srgbClr val="000000">
                      <a:alpha val="40000"/>
                    </a:srgbClr>
                  </a:outerShdw>
                </a:effectLst>
                <a:ea typeface="+mn-lt"/>
                <a:cs typeface="+mn-lt"/>
              </a:rPr>
              <a:t> is </a:t>
            </a:r>
            <a:r>
              <a:rPr lang="en-US" dirty="0" err="1">
                <a:solidFill>
                  <a:schemeClr val="bg1"/>
                </a:solidFill>
                <a:effectLst>
                  <a:outerShdw blurRad="419100" dist="50800" dir="5400000" algn="ctr" rotWithShape="0">
                    <a:srgbClr val="000000">
                      <a:alpha val="40000"/>
                    </a:srgbClr>
                  </a:outerShdw>
                </a:effectLst>
                <a:ea typeface="+mn-lt"/>
                <a:cs typeface="+mn-lt"/>
              </a:rPr>
              <a:t>feltölteni</a:t>
            </a:r>
            <a:r>
              <a:rPr lang="en-US" dirty="0">
                <a:solidFill>
                  <a:schemeClr val="bg1"/>
                </a:solidFill>
                <a:effectLst>
                  <a:outerShdw blurRad="419100" dist="50800" dir="5400000" algn="ctr" rotWithShape="0">
                    <a:srgbClr val="000000">
                      <a:alpha val="40000"/>
                    </a:srgbClr>
                  </a:outerShdw>
                </a:effectLst>
                <a:ea typeface="+mn-lt"/>
                <a:cs typeface="+mn-lt"/>
              </a:rPr>
              <a:t> </a:t>
            </a:r>
            <a:endParaRPr lang="hu-HU" dirty="0">
              <a:solidFill>
                <a:schemeClr val="bg1"/>
              </a:solidFill>
              <a:effectLst>
                <a:outerShdw blurRad="419100" dist="50800" dir="5400000" algn="ctr" rotWithShape="0">
                  <a:srgbClr val="000000">
                    <a:alpha val="40000"/>
                  </a:srgbClr>
                </a:outerShdw>
              </a:effectLst>
              <a:ea typeface="+mn-lt"/>
              <a:cs typeface="+mn-lt"/>
            </a:endParaRPr>
          </a:p>
          <a:p>
            <a:pPr marL="285750" indent="-285750">
              <a:buFont typeface="Arial"/>
              <a:buChar char="•"/>
            </a:pPr>
            <a:endParaRPr lang="en-US" dirty="0">
              <a:solidFill>
                <a:schemeClr val="bg1"/>
              </a:solidFill>
              <a:effectLst>
                <a:outerShdw blurRad="63500" sx="102000" sy="102000" algn="ctr" rotWithShape="0">
                  <a:prstClr val="black">
                    <a:alpha val="40000"/>
                  </a:prstClr>
                </a:outerShdw>
              </a:effectLst>
            </a:endParaRPr>
          </a:p>
          <a:p>
            <a:pPr algn="l"/>
            <a:endParaRPr lang="en-US" dirty="0"/>
          </a:p>
        </p:txBody>
      </p:sp>
      <p:sp useBgFill="1">
        <p:nvSpPr>
          <p:cNvPr id="30" name="Téglalap: lekerekített 29">
            <a:extLst>
              <a:ext uri="{FF2B5EF4-FFF2-40B4-BE49-F238E27FC236}">
                <a16:creationId xmlns:a16="http://schemas.microsoft.com/office/drawing/2014/main" id="{8B7214B4-7FA0-457A-59B1-F791C16248AD}"/>
              </a:ext>
            </a:extLst>
          </p:cNvPr>
          <p:cNvSpPr/>
          <p:nvPr/>
        </p:nvSpPr>
        <p:spPr>
          <a:xfrm rot="1588012">
            <a:off x="10278223" y="2156854"/>
            <a:ext cx="749545" cy="4241152"/>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b="1" dirty="0"/>
          </a:p>
        </p:txBody>
      </p:sp>
      <p:sp>
        <p:nvSpPr>
          <p:cNvPr id="5" name="Szövegdoboz 4">
            <a:extLst>
              <a:ext uri="{FF2B5EF4-FFF2-40B4-BE49-F238E27FC236}">
                <a16:creationId xmlns:a16="http://schemas.microsoft.com/office/drawing/2014/main" id="{195DB1A4-B707-CC61-4C0A-84EB84383F57}"/>
              </a:ext>
            </a:extLst>
          </p:cNvPr>
          <p:cNvSpPr txBox="1"/>
          <p:nvPr/>
        </p:nvSpPr>
        <p:spPr>
          <a:xfrm>
            <a:off x="2729071" y="4943733"/>
            <a:ext cx="6767353" cy="2062103"/>
          </a:xfrm>
          <a:prstGeom prst="rect">
            <a:avLst/>
          </a:prstGeom>
          <a:noFill/>
          <a:effectLst>
            <a:outerShdw blurRad="419100" dist="50800" dir="5400000" algn="ctr" rotWithShape="0">
              <a:schemeClr val="tx1">
                <a:alpha val="40000"/>
              </a:schemeClr>
            </a:outerShdw>
          </a:effectLst>
        </p:spPr>
        <p:txBody>
          <a:bodyPr wrap="square" rtlCol="0">
            <a:spAutoFit/>
          </a:bodyPr>
          <a:lstStyle/>
          <a:p>
            <a:pPr algn="ctr">
              <a:lnSpc>
                <a:spcPct val="90000"/>
              </a:lnSpc>
              <a:spcAft>
                <a:spcPts val="600"/>
              </a:spcAft>
            </a:pPr>
            <a:r>
              <a:rPr lang="en-US" sz="2800" b="1" dirty="0">
                <a:solidFill>
                  <a:schemeClr val="bg1"/>
                </a:solidFill>
                <a:effectLst>
                  <a:outerShdw blurRad="419100" dist="50800" dir="5400000" algn="ctr" rotWithShape="0">
                    <a:schemeClr val="tx1">
                      <a:alpha val="40000"/>
                    </a:schemeClr>
                  </a:outerShdw>
                </a:effectLst>
              </a:rPr>
              <a:t>A </a:t>
            </a:r>
            <a:r>
              <a:rPr lang="en-US" sz="2800" b="1" dirty="0" err="1">
                <a:solidFill>
                  <a:schemeClr val="bg1"/>
                </a:solidFill>
                <a:effectLst>
                  <a:outerShdw blurRad="419100" dist="50800" dir="5400000" algn="ctr" rotWithShape="0">
                    <a:schemeClr val="tx1">
                      <a:alpha val="40000"/>
                    </a:schemeClr>
                  </a:outerShdw>
                </a:effectLst>
              </a:rPr>
              <a:t>megoldás</a:t>
            </a:r>
            <a:r>
              <a:rPr lang="en-US" sz="2800" b="1" dirty="0">
                <a:solidFill>
                  <a:schemeClr val="bg1"/>
                </a:solidFill>
                <a:effectLst>
                  <a:outerShdw blurRad="419100" dist="50800" dir="5400000" algn="ctr" rotWithShape="0">
                    <a:schemeClr val="tx1">
                      <a:alpha val="40000"/>
                    </a:schemeClr>
                  </a:outerShdw>
                </a:effectLst>
              </a:rPr>
              <a:t>: </a:t>
            </a:r>
          </a:p>
          <a:p>
            <a:pPr>
              <a:lnSpc>
                <a:spcPct val="90000"/>
              </a:lnSpc>
              <a:spcAft>
                <a:spcPts val="600"/>
              </a:spcAft>
            </a:pPr>
            <a:endParaRPr lang="en-US" sz="1800" dirty="0">
              <a:solidFill>
                <a:schemeClr val="bg1"/>
              </a:solidFill>
              <a:effectLst>
                <a:outerShdw blurRad="419100" dist="50800" dir="5400000" algn="ctr" rotWithShape="0">
                  <a:schemeClr val="tx1">
                    <a:alpha val="40000"/>
                  </a:schemeClr>
                </a:outerShdw>
              </a:effectLst>
            </a:endParaRPr>
          </a:p>
          <a:p>
            <a:pPr marL="342900" indent="-342900">
              <a:lnSpc>
                <a:spcPct val="90000"/>
              </a:lnSpc>
              <a:spcAft>
                <a:spcPts val="600"/>
              </a:spcAft>
              <a:buFont typeface="Arial"/>
              <a:buChar char="•"/>
            </a:pPr>
            <a:r>
              <a:rPr lang="en-US" sz="1800" dirty="0">
                <a:solidFill>
                  <a:schemeClr val="bg1"/>
                </a:solidFill>
                <a:effectLst>
                  <a:outerShdw blurRad="419100" dist="50800" dir="5400000" algn="ctr" rotWithShape="0">
                    <a:schemeClr val="tx1">
                      <a:alpha val="40000"/>
                    </a:schemeClr>
                  </a:outerShdw>
                </a:effectLst>
              </a:rPr>
              <a:t>Egy admin </a:t>
            </a:r>
            <a:r>
              <a:rPr lang="en-US" sz="1800" dirty="0" err="1">
                <a:solidFill>
                  <a:schemeClr val="bg1"/>
                </a:solidFill>
                <a:effectLst>
                  <a:outerShdw blurRad="419100" dist="50800" dir="5400000" algn="ctr" rotWithShape="0">
                    <a:schemeClr val="tx1">
                      <a:alpha val="40000"/>
                    </a:schemeClr>
                  </a:outerShdw>
                </a:effectLst>
              </a:rPr>
              <a:t>felület</a:t>
            </a:r>
            <a:r>
              <a:rPr lang="en-US" sz="1800" dirty="0">
                <a:solidFill>
                  <a:schemeClr val="bg1"/>
                </a:solidFill>
                <a:effectLst>
                  <a:outerShdw blurRad="419100" dist="50800" dir="5400000" algn="ctr" rotWithShape="0">
                    <a:schemeClr val="tx1">
                      <a:alpha val="40000"/>
                    </a:schemeClr>
                  </a:outerShdw>
                </a:effectLst>
              </a:rPr>
              <a:t> </a:t>
            </a:r>
          </a:p>
          <a:p>
            <a:pPr marL="342900" indent="-342900">
              <a:lnSpc>
                <a:spcPct val="90000"/>
              </a:lnSpc>
              <a:spcAft>
                <a:spcPts val="600"/>
              </a:spcAft>
              <a:buFont typeface="Arial"/>
              <a:buChar char="•"/>
            </a:pPr>
            <a:r>
              <a:rPr lang="en-US" sz="1800" dirty="0" err="1">
                <a:solidFill>
                  <a:schemeClr val="bg1"/>
                </a:solidFill>
                <a:effectLst>
                  <a:outerShdw blurRad="419100" dist="50800" dir="5400000" algn="ctr" rotWithShape="0">
                    <a:schemeClr val="tx1">
                      <a:alpha val="40000"/>
                    </a:schemeClr>
                  </a:outerShdw>
                </a:effectLst>
              </a:rPr>
              <a:t>Különböző</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preferenciák</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és</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ételérzékenységek</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kategóriák</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kiválasztásának</a:t>
            </a:r>
            <a:r>
              <a:rPr lang="en-US" sz="1800" dirty="0">
                <a:solidFill>
                  <a:schemeClr val="bg1"/>
                </a:solidFill>
                <a:effectLst>
                  <a:outerShdw blurRad="419100" dist="50800" dir="5400000" algn="ctr" rotWithShape="0">
                    <a:schemeClr val="tx1">
                      <a:alpha val="40000"/>
                    </a:schemeClr>
                  </a:outerShdw>
                </a:effectLst>
              </a:rPr>
              <a:t> </a:t>
            </a:r>
            <a:r>
              <a:rPr lang="en-US" sz="1800" dirty="0" err="1">
                <a:solidFill>
                  <a:schemeClr val="bg1"/>
                </a:solidFill>
                <a:effectLst>
                  <a:outerShdw blurRad="419100" dist="50800" dir="5400000" algn="ctr" rotWithShape="0">
                    <a:schemeClr val="tx1">
                      <a:alpha val="40000"/>
                    </a:schemeClr>
                  </a:outerShdw>
                </a:effectLst>
              </a:rPr>
              <a:t>lehetősége</a:t>
            </a:r>
            <a:r>
              <a:rPr lang="en-US" sz="1800" dirty="0">
                <a:solidFill>
                  <a:schemeClr val="bg1"/>
                </a:solidFill>
                <a:effectLst>
                  <a:outerShdw blurRad="419100" dist="50800" dir="5400000" algn="ctr" rotWithShape="0">
                    <a:schemeClr val="tx1">
                      <a:alpha val="40000"/>
                    </a:schemeClr>
                  </a:outerShdw>
                </a:effectLst>
              </a:rPr>
              <a:t> </a:t>
            </a:r>
          </a:p>
          <a:p>
            <a:endParaRPr lang="hu-HU" dirty="0"/>
          </a:p>
        </p:txBody>
      </p:sp>
    </p:spTree>
    <p:extLst>
      <p:ext uri="{BB962C8B-B14F-4D97-AF65-F5344CB8AC3E}">
        <p14:creationId xmlns:p14="http://schemas.microsoft.com/office/powerpoint/2010/main" val="468404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repeatCount="indefinite" accel="50000" decel="50000" autoRev="1" fill="remove" grpId="0" nodeType="withEffect">
                                  <p:stCondLst>
                                    <p:cond delay="0"/>
                                  </p:stCondLst>
                                  <p:childTnLst>
                                    <p:animMotion origin="layout" path="M 4.79167E-6 3.33333E-6 L 0.0569 -0.20857 " pathEditMode="relative" rAng="0" ptsTypes="AA">
                                      <p:cBhvr>
                                        <p:cTn id="6" dur="2000" fill="hold"/>
                                        <p:tgtEl>
                                          <p:spTgt spid="22"/>
                                        </p:tgtEl>
                                        <p:attrNameLst>
                                          <p:attrName>ppt_x</p:attrName>
                                          <p:attrName>ppt_y</p:attrName>
                                        </p:attrNameLst>
                                      </p:cBhvr>
                                      <p:rCtr x="2839" y="-10440"/>
                                    </p:animMotion>
                                  </p:childTnLst>
                                </p:cTn>
                              </p:par>
                              <p:par>
                                <p:cTn id="7" presetID="64" presetClass="path" presetSubtype="0" repeatCount="indefinite" accel="50000" decel="50000" autoRev="1" fill="remove" grpId="0" nodeType="withEffect">
                                  <p:stCondLst>
                                    <p:cond delay="400"/>
                                  </p:stCondLst>
                                  <p:childTnLst>
                                    <p:animMotion origin="layout" path="M -2.08333E-7 0 L 0.0569 -0.20856 " pathEditMode="relative" rAng="0" ptsTypes="AA">
                                      <p:cBhvr>
                                        <p:cTn id="8" dur="2000" fill="hold"/>
                                        <p:tgtEl>
                                          <p:spTgt spid="28"/>
                                        </p:tgtEl>
                                        <p:attrNameLst>
                                          <p:attrName>ppt_x</p:attrName>
                                          <p:attrName>ppt_y</p:attrName>
                                        </p:attrNameLst>
                                      </p:cBhvr>
                                      <p:rCtr x="2839" y="-10440"/>
                                    </p:animMotion>
                                  </p:childTnLst>
                                </p:cTn>
                              </p:par>
                              <p:par>
                                <p:cTn id="9" presetID="64" presetClass="path" presetSubtype="0" repeatCount="indefinite" accel="50000" decel="50000" autoRev="1" fill="remove" grpId="0" nodeType="withEffect">
                                  <p:stCondLst>
                                    <p:cond delay="800"/>
                                  </p:stCondLst>
                                  <p:childTnLst>
                                    <p:animMotion origin="layout" path="M 1.45833E-6 1.11111E-6 L 0.0569 -0.20857 " pathEditMode="relative" rAng="0" ptsTypes="AA">
                                      <p:cBhvr>
                                        <p:cTn id="10" dur="2000" fill="hold"/>
                                        <p:tgtEl>
                                          <p:spTgt spid="29"/>
                                        </p:tgtEl>
                                        <p:attrNameLst>
                                          <p:attrName>ppt_x</p:attrName>
                                          <p:attrName>ppt_y</p:attrName>
                                        </p:attrNameLst>
                                      </p:cBhvr>
                                      <p:rCtr x="2839" y="-10440"/>
                                    </p:animMotion>
                                  </p:childTnLst>
                                </p:cTn>
                              </p:par>
                              <p:par>
                                <p:cTn id="11" presetID="64" presetClass="path" presetSubtype="0" repeatCount="indefinite" accel="50000" decel="50000" autoRev="1" fill="remove" grpId="0" nodeType="withEffect">
                                  <p:stCondLst>
                                    <p:cond delay="1200"/>
                                  </p:stCondLst>
                                  <p:childTnLst>
                                    <p:animMotion origin="layout" path="M 4.58333E-6 1.11022E-16 L 0.0569 -0.20856 " pathEditMode="relative" rAng="0" ptsTypes="AA">
                                      <p:cBhvr>
                                        <p:cTn id="12" dur="2000" fill="hold"/>
                                        <p:tgtEl>
                                          <p:spTgt spid="30"/>
                                        </p:tgtEl>
                                        <p:attrNameLst>
                                          <p:attrName>ppt_x</p:attrName>
                                          <p:attrName>ppt_y</p:attrName>
                                        </p:attrNameLst>
                                      </p:cBhvr>
                                      <p:rCtr x="2839" y="-104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9" grpId="0" animBg="1"/>
      <p:bldP spid="28" grpId="0" animBg="1"/>
      <p:bldP spid="3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F6C1FFD-B8C9-9448-5AF0-90B85588DE50}"/>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85B95C92-BCCB-50D1-446A-AC3DA518C666}"/>
              </a:ext>
            </a:extLst>
          </p:cNvPr>
          <p:cNvSpPr/>
          <p:nvPr/>
        </p:nvSpPr>
        <p:spPr>
          <a:xfrm>
            <a:off x="2692249" y="139548"/>
            <a:ext cx="6578903" cy="6578903"/>
          </a:xfrm>
          <a:prstGeom prst="ellipse">
            <a:avLst/>
          </a:prstGeom>
          <a:solidFill>
            <a:srgbClr val="6F5C54">
              <a:alpha val="40000"/>
            </a:srgbClr>
          </a:solid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 name="Szövegdoboz 2">
            <a:extLst>
              <a:ext uri="{FF2B5EF4-FFF2-40B4-BE49-F238E27FC236}">
                <a16:creationId xmlns:a16="http://schemas.microsoft.com/office/drawing/2014/main" id="{294E4ACC-EF0A-F986-217A-15AAC5CE54AC}"/>
              </a:ext>
            </a:extLst>
          </p:cNvPr>
          <p:cNvSpPr txBox="1"/>
          <p:nvPr/>
        </p:nvSpPr>
        <p:spPr>
          <a:xfrm>
            <a:off x="3276598" y="2228670"/>
            <a:ext cx="5410200" cy="2400657"/>
          </a:xfrm>
          <a:prstGeom prst="rect">
            <a:avLst/>
          </a:prstGeom>
          <a:noFill/>
          <a:effectLst>
            <a:outerShdw blurRad="419100" dist="50800" algn="ctr" rotWithShape="0">
              <a:schemeClr val="tx1">
                <a:alpha val="40000"/>
              </a:schemeClr>
            </a:outerShdw>
          </a:effectLst>
        </p:spPr>
        <p:txBody>
          <a:bodyPr wrap="square" rtlCol="0">
            <a:spAutoFit/>
          </a:bodyPr>
          <a:lstStyle/>
          <a:p>
            <a:pPr algn="ctr"/>
            <a:r>
              <a:rPr lang="hu-HU" sz="7500" dirty="0">
                <a:solidFill>
                  <a:schemeClr val="bg1"/>
                </a:solidFill>
                <a:effectLst>
                  <a:outerShdw blurRad="419100" dist="50800" dir="5400000" algn="ctr" rotWithShape="0">
                    <a:schemeClr val="tx1">
                      <a:alpha val="40000"/>
                    </a:schemeClr>
                  </a:outerShdw>
                </a:effectLst>
                <a:latin typeface="Raleway" panose="020F0502020204030204" pitchFamily="2" charset="-18"/>
                <a:cs typeface="Calibri" panose="020F0502020204030204" pitchFamily="34" charset="0"/>
              </a:rPr>
              <a:t>Weboldal funkciói</a:t>
            </a:r>
          </a:p>
        </p:txBody>
      </p:sp>
      <p:sp>
        <p:nvSpPr>
          <p:cNvPr id="6" name="AutoShape 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3F766172-9C49-26C6-56C8-D1EE5581104B}"/>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7" name="AutoShape 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C44F44B0-B0B7-5522-F94D-774C60DBAF96}"/>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8" name="Ábra 7" descr="Körkörös folyamatábra">
            <a:extLst>
              <a:ext uri="{FF2B5EF4-FFF2-40B4-BE49-F238E27FC236}">
                <a16:creationId xmlns:a16="http://schemas.microsoft.com/office/drawing/2014/main" id="{D558B9BF-CFEB-CF4D-950D-B72E3B8EFD0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46110" y="152400"/>
            <a:ext cx="2671177" cy="2671177"/>
          </a:xfrm>
          <a:prstGeom prst="rect">
            <a:avLst/>
          </a:prstGeom>
          <a:effectLst>
            <a:outerShdw blurRad="419100" dir="5400000" algn="ctr" rotWithShape="0">
              <a:prstClr val="black">
                <a:alpha val="40000"/>
              </a:prstClr>
            </a:outerShdw>
          </a:effectLst>
        </p:spPr>
      </p:pic>
    </p:spTree>
    <p:extLst>
      <p:ext uri="{BB962C8B-B14F-4D97-AF65-F5344CB8AC3E}">
        <p14:creationId xmlns:p14="http://schemas.microsoft.com/office/powerpoint/2010/main" val="123376498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a:extLst>
            <a:ext uri="{FF2B5EF4-FFF2-40B4-BE49-F238E27FC236}">
              <a16:creationId xmlns:a16="http://schemas.microsoft.com/office/drawing/2014/main" id="{44B10511-5DAB-5CBB-283C-D3B2C81CB349}"/>
            </a:ext>
          </a:extLst>
        </p:cNvPr>
        <p:cNvGrpSpPr/>
        <p:nvPr/>
      </p:nvGrpSpPr>
      <p:grpSpPr>
        <a:xfrm>
          <a:off x="0" y="0"/>
          <a:ext cx="0" cy="0"/>
          <a:chOff x="0" y="0"/>
          <a:chExt cx="0" cy="0"/>
        </a:xfrm>
      </p:grpSpPr>
      <p:sp>
        <p:nvSpPr>
          <p:cNvPr id="2" name="Oval 5">
            <a:extLst>
              <a:ext uri="{FF2B5EF4-FFF2-40B4-BE49-F238E27FC236}">
                <a16:creationId xmlns:a16="http://schemas.microsoft.com/office/drawing/2014/main" id="{9DFD705F-9138-E3CD-3038-E4D3BA71F302}"/>
              </a:ext>
            </a:extLst>
          </p:cNvPr>
          <p:cNvSpPr/>
          <p:nvPr/>
        </p:nvSpPr>
        <p:spPr>
          <a:xfrm>
            <a:off x="-1455776" y="-4122776"/>
            <a:ext cx="15103551" cy="15103551"/>
          </a:xfrm>
          <a:prstGeom prst="ellipse">
            <a:avLst/>
          </a:prstGeom>
          <a:noFill/>
          <a:ln w="127000">
            <a:solidFill>
              <a:schemeClr val="bg1"/>
            </a:solidFill>
          </a:ln>
          <a:effectLst>
            <a:outerShdw dist="38100" dir="2700000">
              <a:srgbClr val="FFFFFF">
                <a:alpha val="40000"/>
              </a:srgbClr>
            </a:outerShdw>
          </a:effectLst>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hu-HU"/>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9" name="AutoShape 10"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B2E4B284-54A4-6560-3E86-130121F0CD4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0" name="AutoShape 1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A3574AA5-6C3C-C12E-3606-5DE917BFD935}"/>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1" name="AutoShape 14"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C02DF752-74C6-9A07-E8A5-035CB67EF06B}"/>
              </a:ext>
            </a:extLst>
          </p:cNvPr>
          <p:cNvSpPr>
            <a:spLocks noChangeAspect="1" noChangeArrowheads="1"/>
          </p:cNvSpPr>
          <p:nvPr/>
        </p:nvSpPr>
        <p:spPr bwMode="auto">
          <a:xfrm>
            <a:off x="2819400" y="15240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15" name="AutoShape 22" descr="A realistic 3D-rendered image of a food platter featuring four distinct dishes: Mac and Cheese (creamy pasta with melted cheese), Aloo Gobi (Indian-style spiced potatoes and cauliflower), Túrós Csusza (Hungarian pasta with cottage cheese and crispy bacon), and Sertéspörkölt with nokedli (Hungarian pork stew with dumplings). The dishes are arranged on a dark wooden table with soft lighting, creating a cozy and appetizing atmosphere.">
            <a:extLst>
              <a:ext uri="{FF2B5EF4-FFF2-40B4-BE49-F238E27FC236}">
                <a16:creationId xmlns:a16="http://schemas.microsoft.com/office/drawing/2014/main" id="{B07FEDC1-EF07-40E4-39D7-A2684954C80C}"/>
              </a:ext>
            </a:extLst>
          </p:cNvPr>
          <p:cNvSpPr>
            <a:spLocks noChangeAspect="1" noChangeArrowheads="1"/>
          </p:cNvSpPr>
          <p:nvPr/>
        </p:nvSpPr>
        <p:spPr bwMode="auto">
          <a:xfrm>
            <a:off x="1006170" y="3429000"/>
            <a:ext cx="5394630" cy="539463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
        <p:nvSpPr>
          <p:cNvPr id="21" name="TextBox 14">
            <a:extLst>
              <a:ext uri="{FF2B5EF4-FFF2-40B4-BE49-F238E27FC236}">
                <a16:creationId xmlns:a16="http://schemas.microsoft.com/office/drawing/2014/main" id="{44338B35-0937-0846-45C3-3C53B589A77E}"/>
              </a:ext>
            </a:extLst>
          </p:cNvPr>
          <p:cNvSpPr txBox="1"/>
          <p:nvPr/>
        </p:nvSpPr>
        <p:spPr>
          <a:xfrm>
            <a:off x="3082692" y="3317960"/>
            <a:ext cx="6344431" cy="22006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90000"/>
              </a:lnSpc>
              <a:spcAft>
                <a:spcPts val="600"/>
              </a:spcAft>
            </a:pPr>
            <a:r>
              <a:rPr lang="hu-HU" sz="2800" b="1" dirty="0">
                <a:solidFill>
                  <a:schemeClr val="bg1"/>
                </a:solidFill>
                <a:effectLst>
                  <a:outerShdw blurRad="419100" sx="102000" sy="102000" algn="ctr" rotWithShape="0">
                    <a:prstClr val="black">
                      <a:alpha val="40000"/>
                    </a:prstClr>
                  </a:outerShdw>
                </a:effectLst>
              </a:rPr>
              <a:t>A</a:t>
            </a:r>
            <a:r>
              <a:rPr lang="en-US" sz="2800" b="1" dirty="0">
                <a:solidFill>
                  <a:schemeClr val="bg1"/>
                </a:solidFill>
                <a:effectLst>
                  <a:outerShdw blurRad="419100" sx="102000" sy="102000" algn="ctr" rotWithShape="0">
                    <a:prstClr val="black">
                      <a:alpha val="40000"/>
                    </a:prstClr>
                  </a:outerShdw>
                </a:effectLst>
              </a:rPr>
              <a:t> </a:t>
            </a:r>
            <a:r>
              <a:rPr lang="en-US" sz="2800" b="1" dirty="0" err="1">
                <a:solidFill>
                  <a:schemeClr val="bg1"/>
                </a:solidFill>
                <a:effectLst>
                  <a:outerShdw blurRad="419100" sx="102000" sy="102000" algn="ctr" rotWithShape="0">
                    <a:prstClr val="black">
                      <a:alpha val="40000"/>
                    </a:prstClr>
                  </a:outerShdw>
                </a:effectLst>
              </a:rPr>
              <a:t>megoldás</a:t>
            </a:r>
            <a:r>
              <a:rPr lang="en-US" sz="2800" b="1" dirty="0">
                <a:solidFill>
                  <a:schemeClr val="bg1"/>
                </a:solidFill>
                <a:effectLst>
                  <a:outerShdw blurRad="419100" sx="102000" sy="102000" algn="ctr" rotWithShape="0">
                    <a:prstClr val="black">
                      <a:alpha val="40000"/>
                    </a:prstClr>
                  </a:outerShdw>
                </a:effectLst>
              </a:rPr>
              <a:t>: </a:t>
            </a:r>
            <a:endParaRPr lang="en-US" sz="2800" dirty="0">
              <a:solidFill>
                <a:schemeClr val="bg1"/>
              </a:solidFill>
              <a:effectLst>
                <a:outerShdw blurRad="419100" sx="102000" sy="102000" algn="ctr" rotWithShape="0">
                  <a:prstClr val="black">
                    <a:alpha val="40000"/>
                  </a:prstClr>
                </a:outerShdw>
              </a:effectLst>
            </a:endParaRPr>
          </a:p>
          <a:p>
            <a:pPr>
              <a:lnSpc>
                <a:spcPct val="90000"/>
              </a:lnSpc>
              <a:spcAft>
                <a:spcPts val="600"/>
              </a:spcAft>
            </a:pPr>
            <a:endParaRPr lang="en-US" sz="2800" dirty="0">
              <a:solidFill>
                <a:schemeClr val="bg1"/>
              </a:solidFill>
              <a:effectLst>
                <a:outerShdw blurRad="419100" sx="102000" sy="102000" algn="ctr" rotWithShape="0">
                  <a:prstClr val="black">
                    <a:alpha val="40000"/>
                  </a:prstClr>
                </a:outerShdw>
              </a:effectLst>
            </a:endParaRPr>
          </a:p>
          <a:p>
            <a:pPr marL="342900" indent="-342900">
              <a:lnSpc>
                <a:spcPct val="90000"/>
              </a:lnSpc>
              <a:spcAft>
                <a:spcPts val="600"/>
              </a:spcAft>
              <a:buFont typeface="Arial"/>
              <a:buChar char="•"/>
            </a:pPr>
            <a:r>
              <a:rPr lang="en-US" dirty="0">
                <a:solidFill>
                  <a:schemeClr val="bg1"/>
                </a:solidFill>
                <a:effectLst>
                  <a:outerShdw blurRad="419100" sx="102000" sy="102000" algn="ctr" rotWithShape="0">
                    <a:prstClr val="black">
                      <a:alpha val="40000"/>
                    </a:prstClr>
                  </a:outerShdw>
                </a:effectLst>
              </a:rPr>
              <a:t>Egy admin </a:t>
            </a:r>
            <a:r>
              <a:rPr lang="en-US" dirty="0" err="1">
                <a:solidFill>
                  <a:schemeClr val="bg1"/>
                </a:solidFill>
                <a:effectLst>
                  <a:outerShdw blurRad="419100" sx="102000" sy="102000" algn="ctr" rotWithShape="0">
                    <a:prstClr val="black">
                      <a:alpha val="40000"/>
                    </a:prstClr>
                  </a:outerShdw>
                </a:effectLst>
              </a:rPr>
              <a:t>felület</a:t>
            </a:r>
            <a:r>
              <a:rPr lang="en-US" dirty="0">
                <a:solidFill>
                  <a:schemeClr val="bg1"/>
                </a:solidFill>
                <a:effectLst>
                  <a:outerShdw blurRad="419100" sx="102000" sy="102000" algn="ctr" rotWithShape="0">
                    <a:prstClr val="black">
                      <a:alpha val="40000"/>
                    </a:prstClr>
                  </a:outerShdw>
                </a:effectLst>
              </a:rPr>
              <a:t> </a:t>
            </a:r>
          </a:p>
          <a:p>
            <a:pPr marL="342900" indent="-342900">
              <a:lnSpc>
                <a:spcPct val="90000"/>
              </a:lnSpc>
              <a:spcAft>
                <a:spcPts val="600"/>
              </a:spcAft>
              <a:buFont typeface="Arial"/>
              <a:buChar char="•"/>
            </a:pPr>
            <a:r>
              <a:rPr lang="en-US" dirty="0" err="1">
                <a:solidFill>
                  <a:schemeClr val="bg1"/>
                </a:solidFill>
                <a:effectLst>
                  <a:outerShdw blurRad="419100" sx="102000" sy="102000" algn="ctr" rotWithShape="0">
                    <a:prstClr val="black">
                      <a:alpha val="40000"/>
                    </a:prstClr>
                  </a:outerShdw>
                </a:effectLst>
              </a:rPr>
              <a:t>Különböző</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preferenciák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és</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ételérzékenységek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kategóriák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kiválasztásának</a:t>
            </a:r>
            <a:r>
              <a:rPr lang="en-US" dirty="0">
                <a:solidFill>
                  <a:schemeClr val="bg1"/>
                </a:solidFill>
                <a:effectLst>
                  <a:outerShdw blurRad="419100" sx="102000" sy="102000" algn="ctr" rotWithShape="0">
                    <a:prstClr val="black">
                      <a:alpha val="40000"/>
                    </a:prstClr>
                  </a:outerShdw>
                </a:effectLst>
              </a:rPr>
              <a:t> </a:t>
            </a:r>
            <a:r>
              <a:rPr lang="en-US" dirty="0" err="1">
                <a:solidFill>
                  <a:schemeClr val="bg1"/>
                </a:solidFill>
                <a:effectLst>
                  <a:outerShdw blurRad="419100" sx="102000" sy="102000" algn="ctr" rotWithShape="0">
                    <a:prstClr val="black">
                      <a:alpha val="40000"/>
                    </a:prstClr>
                  </a:outerShdw>
                </a:effectLst>
              </a:rPr>
              <a:t>lehetősége</a:t>
            </a:r>
            <a:r>
              <a:rPr lang="en-US" dirty="0">
                <a:solidFill>
                  <a:schemeClr val="bg1"/>
                </a:solidFill>
                <a:effectLst>
                  <a:outerShdw blurRad="419100" sx="102000" sy="102000" algn="ctr" rotWithShape="0">
                    <a:prstClr val="black">
                      <a:alpha val="40000"/>
                    </a:prstClr>
                  </a:outerShdw>
                </a:effectLst>
              </a:rPr>
              <a:t> </a:t>
            </a:r>
          </a:p>
          <a:p>
            <a:pPr algn="l"/>
            <a:endParaRPr lang="en-US" dirty="0"/>
          </a:p>
        </p:txBody>
      </p:sp>
      <p:sp>
        <p:nvSpPr>
          <p:cNvPr id="6" name="Szövegdoboz 5">
            <a:extLst>
              <a:ext uri="{FF2B5EF4-FFF2-40B4-BE49-F238E27FC236}">
                <a16:creationId xmlns:a16="http://schemas.microsoft.com/office/drawing/2014/main" id="{D9958336-4922-16A2-9D5D-2B4F25FB5ECF}"/>
              </a:ext>
            </a:extLst>
          </p:cNvPr>
          <p:cNvSpPr txBox="1"/>
          <p:nvPr/>
        </p:nvSpPr>
        <p:spPr>
          <a:xfrm>
            <a:off x="4125523" y="2016843"/>
            <a:ext cx="4156907" cy="1569660"/>
          </a:xfrm>
          <a:prstGeom prst="rect">
            <a:avLst/>
          </a:prstGeom>
          <a:noFill/>
        </p:spPr>
        <p:txBody>
          <a:bodyPr wrap="none" rtlCol="0">
            <a:spAutoFit/>
          </a:bodyPr>
          <a:lstStyle/>
          <a:p>
            <a:r>
              <a:rPr lang="hu-HU" sz="9600" dirty="0">
                <a:solidFill>
                  <a:schemeClr val="bg1"/>
                </a:solidFill>
                <a:effectLst>
                  <a:outerShdw blurRad="419100" sx="102000" sy="102000" algn="ctr" rotWithShape="0">
                    <a:prstClr val="black">
                      <a:alpha val="40000"/>
                    </a:prstClr>
                  </a:outerShdw>
                </a:effectLst>
                <a:latin typeface="Raleway" panose="020F0502020204030204" pitchFamily="2" charset="-18"/>
                <a:cs typeface="Calibri" panose="020F0502020204030204" pitchFamily="34" charset="0"/>
              </a:rPr>
              <a:t>Market</a:t>
            </a:r>
          </a:p>
        </p:txBody>
      </p:sp>
      <p:pic>
        <p:nvPicPr>
          <p:cNvPr id="7" name="Ábra 6" descr="Körkörös folyamatábra">
            <a:extLst>
              <a:ext uri="{FF2B5EF4-FFF2-40B4-BE49-F238E27FC236}">
                <a16:creationId xmlns:a16="http://schemas.microsoft.com/office/drawing/2014/main" id="{6AC53280-0A56-1B14-7E85-F2126E18584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08011" y="-75983"/>
            <a:ext cx="2671177" cy="2671177"/>
          </a:xfrm>
          <a:prstGeom prst="rect">
            <a:avLst/>
          </a:prstGeom>
        </p:spPr>
      </p:pic>
      <p:pic>
        <p:nvPicPr>
          <p:cNvPr id="12" name="Kép 11">
            <a:extLst>
              <a:ext uri="{FF2B5EF4-FFF2-40B4-BE49-F238E27FC236}">
                <a16:creationId xmlns:a16="http://schemas.microsoft.com/office/drawing/2014/main" id="{BD5C39B4-7BE0-39E5-CF3A-2D2F455BD33D}"/>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50000"/>
                    </a14:imgEffect>
                  </a14:imgLayer>
                </a14:imgProps>
              </a:ext>
              <a:ext uri="{28A0092B-C50C-407E-A947-70E740481C1C}">
                <a14:useLocalDpi xmlns:a14="http://schemas.microsoft.com/office/drawing/2010/main" val="0"/>
              </a:ext>
            </a:extLst>
          </a:blip>
          <a:srcRect t="21875" b="21875"/>
          <a:stretch/>
        </p:blipFill>
        <p:spPr>
          <a:xfrm>
            <a:off x="-1" y="-63500"/>
            <a:ext cx="12192000" cy="6933870"/>
          </a:xfrm>
          <a:prstGeom prst="rect">
            <a:avLst/>
          </a:prstGeom>
        </p:spPr>
      </p:pic>
      <p:sp useBgFill="1">
        <p:nvSpPr>
          <p:cNvPr id="25" name="Téglalap 24">
            <a:extLst>
              <a:ext uri="{FF2B5EF4-FFF2-40B4-BE49-F238E27FC236}">
                <a16:creationId xmlns:a16="http://schemas.microsoft.com/office/drawing/2014/main" id="{15327D00-58CC-F67C-85F9-0EE79094D06A}"/>
              </a:ext>
            </a:extLst>
          </p:cNvPr>
          <p:cNvSpPr/>
          <p:nvPr/>
        </p:nvSpPr>
        <p:spPr>
          <a:xfrm>
            <a:off x="1943247" y="3714798"/>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13" name="Szövegdoboz 12">
            <a:extLst>
              <a:ext uri="{FF2B5EF4-FFF2-40B4-BE49-F238E27FC236}">
                <a16:creationId xmlns:a16="http://schemas.microsoft.com/office/drawing/2014/main" id="{B3D71493-ABAA-0F2D-C95A-47D4E5204DDC}"/>
              </a:ext>
            </a:extLst>
          </p:cNvPr>
          <p:cNvSpPr txBox="1"/>
          <p:nvPr/>
        </p:nvSpPr>
        <p:spPr>
          <a:xfrm>
            <a:off x="3680164" y="1310257"/>
            <a:ext cx="4785557" cy="2400657"/>
          </a:xfrm>
          <a:prstGeom prst="rect">
            <a:avLst/>
          </a:prstGeom>
          <a:noFill/>
          <a:effectLst>
            <a:outerShdw blurRad="419100" dist="50800" dir="5400000" algn="ctr" rotWithShape="0">
              <a:schemeClr val="tx1">
                <a:alpha val="40000"/>
              </a:schemeClr>
            </a:outerShdw>
          </a:effectLst>
        </p:spPr>
        <p:txBody>
          <a:bodyPr wrap="square" rtlCol="0">
            <a:spAutoFit/>
          </a:bodyPr>
          <a:lstStyle/>
          <a:p>
            <a:pPr algn="ctr"/>
            <a:r>
              <a:rPr lang="hu-HU" sz="7500" dirty="0">
                <a:solidFill>
                  <a:schemeClr val="bg1"/>
                </a:solidFill>
                <a:effectLst>
                  <a:outerShdw blurRad="419100" sx="102000" sy="102000" algn="ctr" rotWithShape="0">
                    <a:prstClr val="black">
                      <a:alpha val="40000"/>
                    </a:prstClr>
                  </a:outerShdw>
                </a:effectLst>
                <a:latin typeface="Raleway" panose="020F0502020204030204" pitchFamily="2" charset="-18"/>
                <a:cs typeface="Calibri" panose="020F0502020204030204" pitchFamily="34" charset="0"/>
              </a:rPr>
              <a:t>Weboldal funkciói</a:t>
            </a:r>
          </a:p>
        </p:txBody>
      </p:sp>
      <p:pic>
        <p:nvPicPr>
          <p:cNvPr id="14" name="Ábra 13" descr="Körkörös folyamatábra">
            <a:extLst>
              <a:ext uri="{FF2B5EF4-FFF2-40B4-BE49-F238E27FC236}">
                <a16:creationId xmlns:a16="http://schemas.microsoft.com/office/drawing/2014/main" id="{0199372B-7A1E-4538-5CB3-00FE7955AB8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19122" y="-339500"/>
            <a:ext cx="2153754" cy="2153754"/>
          </a:xfrm>
          <a:prstGeom prst="rect">
            <a:avLst/>
          </a:prstGeom>
          <a:effectLst>
            <a:outerShdw blurRad="419100" dist="50800" dir="5400000" algn="ctr" rotWithShape="0">
              <a:schemeClr val="tx1"/>
            </a:outerShdw>
          </a:effectLst>
        </p:spPr>
      </p:pic>
      <p:sp useBgFill="1">
        <p:nvSpPr>
          <p:cNvPr id="16" name="Téglalap 15">
            <a:extLst>
              <a:ext uri="{FF2B5EF4-FFF2-40B4-BE49-F238E27FC236}">
                <a16:creationId xmlns:a16="http://schemas.microsoft.com/office/drawing/2014/main" id="{C7D67979-F1C2-1DF4-F1BF-10ECB3C1984C}"/>
              </a:ext>
            </a:extLst>
          </p:cNvPr>
          <p:cNvSpPr/>
          <p:nvPr/>
        </p:nvSpPr>
        <p:spPr>
          <a:xfrm>
            <a:off x="76907" y="3714798"/>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24" name="Téglalap 23">
            <a:extLst>
              <a:ext uri="{FF2B5EF4-FFF2-40B4-BE49-F238E27FC236}">
                <a16:creationId xmlns:a16="http://schemas.microsoft.com/office/drawing/2014/main" id="{75D617E0-7402-FE5B-1EFB-6077F2BF1E70}"/>
              </a:ext>
            </a:extLst>
          </p:cNvPr>
          <p:cNvSpPr/>
          <p:nvPr/>
        </p:nvSpPr>
        <p:spPr>
          <a:xfrm>
            <a:off x="1010077" y="3741407"/>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26" name="Téglalap 25">
            <a:extLst>
              <a:ext uri="{FF2B5EF4-FFF2-40B4-BE49-F238E27FC236}">
                <a16:creationId xmlns:a16="http://schemas.microsoft.com/office/drawing/2014/main" id="{C47F4741-47C8-C8E6-2086-52F8A1616E40}"/>
              </a:ext>
            </a:extLst>
          </p:cNvPr>
          <p:cNvSpPr/>
          <p:nvPr/>
        </p:nvSpPr>
        <p:spPr>
          <a:xfrm>
            <a:off x="11394601" y="3710914"/>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27" name="Téglalap 26">
            <a:extLst>
              <a:ext uri="{FF2B5EF4-FFF2-40B4-BE49-F238E27FC236}">
                <a16:creationId xmlns:a16="http://schemas.microsoft.com/office/drawing/2014/main" id="{48F2F42F-AF37-A13C-904E-C63E092ABE2F}"/>
              </a:ext>
            </a:extLst>
          </p:cNvPr>
          <p:cNvSpPr/>
          <p:nvPr/>
        </p:nvSpPr>
        <p:spPr>
          <a:xfrm>
            <a:off x="9528261" y="3710914"/>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useBgFill="1">
        <p:nvSpPr>
          <p:cNvPr id="31" name="Téglalap 30">
            <a:extLst>
              <a:ext uri="{FF2B5EF4-FFF2-40B4-BE49-F238E27FC236}">
                <a16:creationId xmlns:a16="http://schemas.microsoft.com/office/drawing/2014/main" id="{4501A5CD-6231-70A1-A1CA-36AD9F8BF9F1}"/>
              </a:ext>
            </a:extLst>
          </p:cNvPr>
          <p:cNvSpPr/>
          <p:nvPr/>
        </p:nvSpPr>
        <p:spPr>
          <a:xfrm>
            <a:off x="10461431" y="3737523"/>
            <a:ext cx="720492" cy="37084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3" name="Szövegdoboz 2">
            <a:extLst>
              <a:ext uri="{FF2B5EF4-FFF2-40B4-BE49-F238E27FC236}">
                <a16:creationId xmlns:a16="http://schemas.microsoft.com/office/drawing/2014/main" id="{25A19A0F-F1CA-7E6D-1DFD-023BB6E0F7C4}"/>
              </a:ext>
            </a:extLst>
          </p:cNvPr>
          <p:cNvSpPr txBox="1"/>
          <p:nvPr/>
        </p:nvSpPr>
        <p:spPr>
          <a:xfrm>
            <a:off x="2793300" y="3645737"/>
            <a:ext cx="9400330" cy="3549690"/>
          </a:xfrm>
          <a:prstGeom prst="rect">
            <a:avLst/>
          </a:prstGeom>
          <a:noFill/>
          <a:effectLst>
            <a:outerShdw blurRad="419100" dist="50800" dir="5400000" algn="ctr" rotWithShape="0">
              <a:schemeClr val="tx1">
                <a:alpha val="40000"/>
              </a:schemeClr>
            </a:outerShdw>
          </a:effectLst>
        </p:spPr>
        <p:txBody>
          <a:bodyPr wrap="none" rtlCol="0">
            <a:spAutoFit/>
          </a:bodyPr>
          <a:lstStyle/>
          <a:p>
            <a:pPr algn="l" rtl="0" fontAlgn="base">
              <a:lnSpc>
                <a:spcPts val="3075"/>
              </a:lnSpc>
              <a:buFont typeface="Arial" panose="020B0604020202020204" pitchFamily="34" charset="0"/>
              <a:buChar char="•"/>
            </a:pPr>
            <a:r>
              <a:rPr lang="hu-HU" sz="1800" b="0" i="0" u="none" strike="noStrike" dirty="0">
                <a:solidFill>
                  <a:schemeClr val="bg1"/>
                </a:solidFill>
                <a:effectLst>
                  <a:outerShdw blurRad="419100" sx="102000" sy="102000" algn="ctr" rotWithShape="0">
                    <a:prstClr val="black">
                      <a:alpha val="40000"/>
                    </a:prstClr>
                  </a:outerShdw>
                </a:effectLst>
                <a:latin typeface="Abadi" panose="020B0604020104020204" pitchFamily="34" charset="0"/>
              </a:rPr>
              <a:t>Regisztrációs blokk</a:t>
            </a:r>
            <a:r>
              <a:rPr lang="hu-HU" sz="1800" b="0" i="0" dirty="0">
                <a:solidFill>
                  <a:schemeClr val="bg1"/>
                </a:solidFill>
                <a:effectLst>
                  <a:outerShdw blurRad="419100" sx="102000" sy="102000" algn="ctr" rotWithShape="0">
                    <a:prstClr val="black">
                      <a:alpha val="40000"/>
                    </a:prstClr>
                  </a:outerShdw>
                </a:effectLst>
                <a:latin typeface="Abadi" panose="020B0604020104020204" pitchFamily="34" charset="0"/>
              </a:rPr>
              <a:t> </a:t>
            </a:r>
            <a:r>
              <a:rPr lang="hu-HU" sz="1800" b="0" i="0" dirty="0">
                <a:solidFill>
                  <a:schemeClr val="bg1"/>
                </a:solidFill>
                <a:effectLst>
                  <a:outerShdw blurRad="419100" sx="102000" sy="102000" algn="ctr" rotWithShape="0">
                    <a:prstClr val="black">
                      <a:alpha val="40000"/>
                    </a:prstClr>
                  </a:outerShdw>
                </a:effectLst>
                <a:latin typeface="Abadi" panose="020B0604020104020204" pitchFamily="34" charset="0"/>
                <a:sym typeface="Wingdings" panose="05000000000000000000" pitchFamily="2" charset="2"/>
              </a:rPr>
              <a:t> automatikusan bedobja ezután a „bejelentkezés” menüt</a:t>
            </a:r>
          </a:p>
          <a:p>
            <a:pPr algn="l" rtl="0" fontAlgn="base">
              <a:lnSpc>
                <a:spcPts val="3075"/>
              </a:lnSpc>
              <a:buFont typeface="Arial" panose="020B0604020202020204" pitchFamily="34" charset="0"/>
              <a:buChar char="•"/>
            </a:pPr>
            <a:r>
              <a:rPr lang="hu-HU" dirty="0">
                <a:solidFill>
                  <a:schemeClr val="bg1"/>
                </a:solidFill>
                <a:effectLst>
                  <a:outerShdw blurRad="419100" sx="102000" sy="102000" algn="ctr" rotWithShape="0">
                    <a:prstClr val="black">
                      <a:alpha val="40000"/>
                    </a:prstClr>
                  </a:outerShdw>
                </a:effectLst>
                <a:latin typeface="Abadi" panose="020B0604020104020204" pitchFamily="34" charset="0"/>
                <a:sym typeface="Wingdings" panose="05000000000000000000" pitchFamily="2" charset="2"/>
              </a:rPr>
              <a:t>Receptek feltöltése (regisztráció és bejelentkezés után lehetséges)</a:t>
            </a:r>
            <a:endParaRPr lang="en-US" b="0" i="0" dirty="0">
              <a:solidFill>
                <a:schemeClr val="bg1"/>
              </a:solidFill>
              <a:effectLst>
                <a:outerShdw blurRad="419100" sx="102000" sy="102000" algn="ctr" rotWithShape="0">
                  <a:prstClr val="black">
                    <a:alpha val="40000"/>
                  </a:prstClr>
                </a:outerShdw>
              </a:effectLst>
              <a:latin typeface="Arial" panose="020B0604020202020204" pitchFamily="34" charset="0"/>
            </a:endParaRPr>
          </a:p>
          <a:p>
            <a:pPr algn="l" rtl="0" fontAlgn="base">
              <a:lnSpc>
                <a:spcPts val="3075"/>
              </a:lnSpc>
              <a:buFont typeface="Arial" panose="020B0604020202020204" pitchFamily="34" charset="0"/>
              <a:buChar char="•"/>
            </a:pPr>
            <a:r>
              <a:rPr lang="hu-HU" dirty="0">
                <a:solidFill>
                  <a:schemeClr val="bg1"/>
                </a:solidFill>
                <a:effectLst>
                  <a:outerShdw blurRad="419100" sx="102000" sy="102000" algn="ctr" rotWithShape="0">
                    <a:prstClr val="black">
                      <a:alpha val="40000"/>
                    </a:prstClr>
                  </a:outerShdw>
                </a:effectLst>
                <a:latin typeface="Abadi" panose="020B0604020104020204" pitchFamily="34" charset="0"/>
              </a:rPr>
              <a:t>Receptek megtekintése (elkészítése és a hozzávalók mennyisége és mértékegysége) – </a:t>
            </a:r>
          </a:p>
          <a:p>
            <a:pPr algn="l" rtl="0" fontAlgn="base">
              <a:lnSpc>
                <a:spcPts val="3075"/>
              </a:lnSpc>
            </a:pPr>
            <a:r>
              <a:rPr lang="hu-HU" dirty="0">
                <a:solidFill>
                  <a:schemeClr val="bg1"/>
                </a:solidFill>
                <a:effectLst>
                  <a:outerShdw blurRad="419100" sx="102000" sy="102000" algn="ctr" rotWithShape="0">
                    <a:prstClr val="black">
                      <a:alpha val="40000"/>
                    </a:prstClr>
                  </a:outerShdw>
                </a:effectLst>
                <a:latin typeface="Abadi" panose="020B0604020104020204" pitchFamily="34" charset="0"/>
              </a:rPr>
              <a:t>(regisztráció és bejelentkezés nélkül is lehetséges)</a:t>
            </a:r>
          </a:p>
          <a:p>
            <a:pPr algn="l" rtl="0" fontAlgn="base">
              <a:lnSpc>
                <a:spcPts val="3075"/>
              </a:lnSpc>
              <a:buFont typeface="Arial" panose="020B0604020202020204" pitchFamily="34" charset="0"/>
              <a:buChar char="•"/>
            </a:pPr>
            <a:r>
              <a:rPr lang="hu-HU" dirty="0">
                <a:solidFill>
                  <a:schemeClr val="bg1"/>
                </a:solidFill>
                <a:effectLst>
                  <a:outerShdw blurRad="419100" sx="102000" sy="102000" algn="ctr" rotWithShape="0">
                    <a:prstClr val="black">
                      <a:alpha val="40000"/>
                    </a:prstClr>
                  </a:outerShdw>
                </a:effectLst>
                <a:latin typeface="Abadi" panose="020B0604020104020204" pitchFamily="34" charset="0"/>
              </a:rPr>
              <a:t>Profilod megtekintése (a bevitt adatok megjelennek)</a:t>
            </a:r>
          </a:p>
          <a:p>
            <a:pPr fontAlgn="base">
              <a:lnSpc>
                <a:spcPts val="3075"/>
              </a:lnSpc>
              <a:buFont typeface="Arial" panose="020B0604020202020204" pitchFamily="34" charset="0"/>
              <a:buChar char="•"/>
            </a:pPr>
            <a:r>
              <a:rPr lang="hu-HU" sz="1800" b="0" i="0" u="none" strike="noStrike" dirty="0">
                <a:solidFill>
                  <a:schemeClr val="bg1"/>
                </a:solidFill>
                <a:effectLst>
                  <a:outerShdw blurRad="419100" sx="102000" sy="102000" algn="ctr" rotWithShape="0">
                    <a:prstClr val="black">
                      <a:alpha val="40000"/>
                    </a:prstClr>
                  </a:outerShdw>
                </a:effectLst>
                <a:latin typeface="Abadi" panose="020B0604020104020204" pitchFamily="34" charset="0"/>
              </a:rPr>
              <a:t>Receptek elmentése és tárolása a profilodban </a:t>
            </a:r>
            <a:r>
              <a:rPr lang="hu-HU" dirty="0">
                <a:solidFill>
                  <a:schemeClr val="bg1"/>
                </a:solidFill>
                <a:effectLst>
                  <a:outerShdw blurRad="419100" sx="102000" sy="102000" algn="ctr" rotWithShape="0">
                    <a:prstClr val="black">
                      <a:alpha val="40000"/>
                    </a:prstClr>
                  </a:outerShdw>
                </a:effectLst>
                <a:latin typeface="Abadi" panose="020B0604020104020204" pitchFamily="34" charset="0"/>
                <a:sym typeface="Wingdings" panose="05000000000000000000" pitchFamily="2" charset="2"/>
              </a:rPr>
              <a:t>(regisztráció és bejelentkezés után lehetséges)</a:t>
            </a:r>
            <a:endParaRPr lang="hu-HU" sz="1800" b="0" i="0" u="none" strike="noStrike" dirty="0">
              <a:solidFill>
                <a:schemeClr val="bg1"/>
              </a:solidFill>
              <a:effectLst>
                <a:outerShdw blurRad="419100" sx="102000" sy="102000" algn="ctr" rotWithShape="0">
                  <a:prstClr val="black">
                    <a:alpha val="40000"/>
                  </a:prstClr>
                </a:outerShdw>
              </a:effectLst>
              <a:latin typeface="Abadi" panose="020B0604020104020204" pitchFamily="34" charset="0"/>
            </a:endParaRPr>
          </a:p>
          <a:p>
            <a:pPr algn="l" rtl="0" fontAlgn="base">
              <a:lnSpc>
                <a:spcPts val="3075"/>
              </a:lnSpc>
              <a:buFont typeface="Arial" panose="020B0604020202020204" pitchFamily="34" charset="0"/>
              <a:buChar char="•"/>
            </a:pPr>
            <a:r>
              <a:rPr lang="hu-HU" b="0" i="0" dirty="0">
                <a:solidFill>
                  <a:schemeClr val="bg1"/>
                </a:solidFill>
                <a:effectLst>
                  <a:outerShdw blurRad="419100" sx="102000" sy="102000" algn="ctr" rotWithShape="0">
                    <a:prstClr val="black">
                      <a:alpha val="40000"/>
                    </a:prstClr>
                  </a:outerShdw>
                </a:effectLst>
                <a:latin typeface="Abadi" panose="020B0604020104020204" pitchFamily="34" charset="0"/>
              </a:rPr>
              <a:t>Elmentett receptek eltávolítása a profilodból (profilban lehetséges)</a:t>
            </a:r>
            <a:endParaRPr lang="en-US" b="0" i="0" dirty="0">
              <a:solidFill>
                <a:schemeClr val="bg1"/>
              </a:solidFill>
              <a:effectLst>
                <a:outerShdw blurRad="419100" sx="102000" sy="102000" algn="ctr" rotWithShape="0">
                  <a:prstClr val="black">
                    <a:alpha val="40000"/>
                  </a:prstClr>
                </a:outerShdw>
              </a:effectLst>
              <a:latin typeface="Arial" panose="020B0604020202020204" pitchFamily="34" charset="0"/>
            </a:endParaRPr>
          </a:p>
          <a:p>
            <a:pPr algn="l" rtl="0" fontAlgn="base">
              <a:lnSpc>
                <a:spcPts val="3075"/>
              </a:lnSpc>
              <a:buFont typeface="Arial" panose="020B0604020202020204" pitchFamily="34" charset="0"/>
              <a:buChar char="•"/>
            </a:pPr>
            <a:r>
              <a:rPr lang="hu-HU" sz="1800" b="0" i="0" u="none" strike="noStrike" dirty="0">
                <a:solidFill>
                  <a:schemeClr val="bg1"/>
                </a:solidFill>
                <a:effectLst>
                  <a:outerShdw blurRad="419100" sx="102000" sy="102000" algn="ctr" rotWithShape="0">
                    <a:prstClr val="black">
                      <a:alpha val="40000"/>
                    </a:prstClr>
                  </a:outerShdw>
                </a:effectLst>
                <a:latin typeface="Abadi" panose="020B0604020104020204" pitchFamily="34" charset="0"/>
              </a:rPr>
              <a:t>Receptek kategorizálása (feltöltés során lehet ezeket kiválasztani (több opció))</a:t>
            </a:r>
            <a:endParaRPr lang="en-US" b="0" i="0" dirty="0">
              <a:solidFill>
                <a:schemeClr val="bg1"/>
              </a:solidFill>
              <a:effectLst>
                <a:outerShdw blurRad="419100" sx="102000" sy="102000" algn="ctr" rotWithShape="0">
                  <a:prstClr val="black">
                    <a:alpha val="40000"/>
                  </a:prstClr>
                </a:outerShdw>
              </a:effectLst>
              <a:latin typeface="Arial" panose="020B0604020202020204" pitchFamily="34" charset="0"/>
            </a:endParaRPr>
          </a:p>
          <a:p>
            <a:endParaRPr lang="hu-HU" dirty="0"/>
          </a:p>
        </p:txBody>
      </p:sp>
    </p:spTree>
    <p:extLst>
      <p:ext uri="{BB962C8B-B14F-4D97-AF65-F5344CB8AC3E}">
        <p14:creationId xmlns:p14="http://schemas.microsoft.com/office/powerpoint/2010/main" val="4146940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grpId="0" nodeType="withEffect">
                                  <p:stCondLst>
                                    <p:cond delay="0"/>
                                  </p:stCondLst>
                                  <p:childTnLst>
                                    <p:animScale>
                                      <p:cBhvr>
                                        <p:cTn id="6" dur="2000" fill="hold"/>
                                        <p:tgtEl>
                                          <p:spTgt spid="16"/>
                                        </p:tgtEl>
                                      </p:cBhvr>
                                      <p:by x="110000" y="110000"/>
                                    </p:animScale>
                                  </p:childTnLst>
                                </p:cTn>
                              </p:par>
                              <p:par>
                                <p:cTn id="7" presetID="64" presetClass="path" presetSubtype="0" repeatCount="indefinite" accel="50000" decel="50000" autoRev="1" fill="hold" grpId="1" nodeType="withEffect">
                                  <p:stCondLst>
                                    <p:cond delay="0"/>
                                  </p:stCondLst>
                                  <p:childTnLst>
                                    <p:animMotion origin="layout" path="M 2.70833E-6 2.96296E-6 L -0.00143 -0.07593 " pathEditMode="relative" rAng="0" ptsTypes="AA">
                                      <p:cBhvr>
                                        <p:cTn id="8" dur="2000" fill="hold"/>
                                        <p:tgtEl>
                                          <p:spTgt spid="16"/>
                                        </p:tgtEl>
                                        <p:attrNameLst>
                                          <p:attrName>ppt_x</p:attrName>
                                          <p:attrName>ppt_y</p:attrName>
                                        </p:attrNameLst>
                                      </p:cBhvr>
                                      <p:rCtr x="-78" y="-3796"/>
                                    </p:animMotion>
                                  </p:childTnLst>
                                </p:cTn>
                              </p:par>
                              <p:par>
                                <p:cTn id="9" presetID="6" presetClass="emph" presetSubtype="0" repeatCount="indefinite" autoRev="1" fill="hold" grpId="0" nodeType="withEffect">
                                  <p:stCondLst>
                                    <p:cond delay="400"/>
                                  </p:stCondLst>
                                  <p:childTnLst>
                                    <p:animScale>
                                      <p:cBhvr>
                                        <p:cTn id="10" dur="2000" fill="hold"/>
                                        <p:tgtEl>
                                          <p:spTgt spid="24"/>
                                        </p:tgtEl>
                                      </p:cBhvr>
                                      <p:by x="110000" y="110000"/>
                                    </p:animScale>
                                  </p:childTnLst>
                                </p:cTn>
                              </p:par>
                              <p:par>
                                <p:cTn id="11" presetID="64" presetClass="path" presetSubtype="0" repeatCount="indefinite" accel="50000" decel="50000" autoRev="1" fill="hold" grpId="1" nodeType="withEffect">
                                  <p:stCondLst>
                                    <p:cond delay="400"/>
                                  </p:stCondLst>
                                  <p:childTnLst>
                                    <p:animMotion origin="layout" path="M 2.08333E-7 -2.22222E-6 L -0.00143 -0.07592 " pathEditMode="relative" rAng="0" ptsTypes="AA">
                                      <p:cBhvr>
                                        <p:cTn id="12" dur="2000" fill="hold"/>
                                        <p:tgtEl>
                                          <p:spTgt spid="24"/>
                                        </p:tgtEl>
                                        <p:attrNameLst>
                                          <p:attrName>ppt_x</p:attrName>
                                          <p:attrName>ppt_y</p:attrName>
                                        </p:attrNameLst>
                                      </p:cBhvr>
                                      <p:rCtr x="-78" y="-3796"/>
                                    </p:animMotion>
                                  </p:childTnLst>
                                </p:cTn>
                              </p:par>
                              <p:par>
                                <p:cTn id="13" presetID="6" presetClass="emph" presetSubtype="0" repeatCount="indefinite" autoRev="1" fill="hold" grpId="0" nodeType="withEffect">
                                  <p:stCondLst>
                                    <p:cond delay="800"/>
                                  </p:stCondLst>
                                  <p:childTnLst>
                                    <p:animScale>
                                      <p:cBhvr>
                                        <p:cTn id="14" dur="2000" fill="hold"/>
                                        <p:tgtEl>
                                          <p:spTgt spid="25"/>
                                        </p:tgtEl>
                                      </p:cBhvr>
                                      <p:by x="110000" y="110000"/>
                                    </p:animScale>
                                  </p:childTnLst>
                                </p:cTn>
                              </p:par>
                              <p:par>
                                <p:cTn id="15" presetID="64" presetClass="path" presetSubtype="0" repeatCount="indefinite" accel="50000" decel="50000" autoRev="1" fill="hold" grpId="1" nodeType="withEffect">
                                  <p:stCondLst>
                                    <p:cond delay="800"/>
                                  </p:stCondLst>
                                  <p:childTnLst>
                                    <p:animMotion origin="layout" path="M -2.29167E-6 2.96296E-6 L -0.00143 -0.07593 " pathEditMode="relative" rAng="0" ptsTypes="AA">
                                      <p:cBhvr>
                                        <p:cTn id="16" dur="2000" fill="hold"/>
                                        <p:tgtEl>
                                          <p:spTgt spid="25"/>
                                        </p:tgtEl>
                                        <p:attrNameLst>
                                          <p:attrName>ppt_x</p:attrName>
                                          <p:attrName>ppt_y</p:attrName>
                                        </p:attrNameLst>
                                      </p:cBhvr>
                                      <p:rCtr x="-78" y="-3796"/>
                                    </p:animMotion>
                                  </p:childTnLst>
                                </p:cTn>
                              </p:par>
                              <p:par>
                                <p:cTn id="17" presetID="6" presetClass="emph" presetSubtype="0" repeatCount="indefinite" autoRev="1" fill="hold" grpId="0" nodeType="withEffect">
                                  <p:stCondLst>
                                    <p:cond delay="1200"/>
                                  </p:stCondLst>
                                  <p:childTnLst>
                                    <p:animScale>
                                      <p:cBhvr>
                                        <p:cTn id="18" dur="2000" fill="hold"/>
                                        <p:tgtEl>
                                          <p:spTgt spid="27"/>
                                        </p:tgtEl>
                                      </p:cBhvr>
                                      <p:by x="110000" y="110000"/>
                                    </p:animScale>
                                  </p:childTnLst>
                                </p:cTn>
                              </p:par>
                              <p:par>
                                <p:cTn id="19" presetID="64" presetClass="path" presetSubtype="0" repeatCount="indefinite" accel="50000" decel="50000" autoRev="1" fill="hold" grpId="1" nodeType="withEffect">
                                  <p:stCondLst>
                                    <p:cond delay="1200"/>
                                  </p:stCondLst>
                                  <p:childTnLst>
                                    <p:animMotion origin="layout" path="M 2.29167E-6 -4.07407E-6 L -0.00143 -0.07592 " pathEditMode="relative" rAng="0" ptsTypes="AA">
                                      <p:cBhvr>
                                        <p:cTn id="20" dur="2000" fill="hold"/>
                                        <p:tgtEl>
                                          <p:spTgt spid="27"/>
                                        </p:tgtEl>
                                        <p:attrNameLst>
                                          <p:attrName>ppt_x</p:attrName>
                                          <p:attrName>ppt_y</p:attrName>
                                        </p:attrNameLst>
                                      </p:cBhvr>
                                      <p:rCtr x="-78" y="-3796"/>
                                    </p:animMotion>
                                  </p:childTnLst>
                                </p:cTn>
                              </p:par>
                              <p:par>
                                <p:cTn id="21" presetID="6" presetClass="emph" presetSubtype="0" repeatCount="indefinite" autoRev="1" fill="hold" grpId="0" nodeType="withEffect">
                                  <p:stCondLst>
                                    <p:cond delay="1600"/>
                                  </p:stCondLst>
                                  <p:childTnLst>
                                    <p:animScale>
                                      <p:cBhvr>
                                        <p:cTn id="22" dur="2000" fill="hold"/>
                                        <p:tgtEl>
                                          <p:spTgt spid="31"/>
                                        </p:tgtEl>
                                      </p:cBhvr>
                                      <p:by x="110000" y="110000"/>
                                    </p:animScale>
                                  </p:childTnLst>
                                </p:cTn>
                              </p:par>
                              <p:par>
                                <p:cTn id="23" presetID="64" presetClass="path" presetSubtype="0" repeatCount="indefinite" accel="50000" decel="50000" autoRev="1" fill="hold" grpId="1" nodeType="withEffect">
                                  <p:stCondLst>
                                    <p:cond delay="1600"/>
                                  </p:stCondLst>
                                  <p:childTnLst>
                                    <p:animMotion origin="layout" path="M -2.08333E-7 2.22222E-6 L -0.00143 -0.07593 " pathEditMode="relative" rAng="0" ptsTypes="AA">
                                      <p:cBhvr>
                                        <p:cTn id="24" dur="2000" fill="hold"/>
                                        <p:tgtEl>
                                          <p:spTgt spid="31"/>
                                        </p:tgtEl>
                                        <p:attrNameLst>
                                          <p:attrName>ppt_x</p:attrName>
                                          <p:attrName>ppt_y</p:attrName>
                                        </p:attrNameLst>
                                      </p:cBhvr>
                                      <p:rCtr x="-78" y="-3796"/>
                                    </p:animMotion>
                                  </p:childTnLst>
                                </p:cTn>
                              </p:par>
                              <p:par>
                                <p:cTn id="25" presetID="6" presetClass="emph" presetSubtype="0" repeatCount="indefinite" autoRev="1" fill="hold" grpId="0" nodeType="withEffect">
                                  <p:stCondLst>
                                    <p:cond delay="2000"/>
                                  </p:stCondLst>
                                  <p:childTnLst>
                                    <p:animScale>
                                      <p:cBhvr>
                                        <p:cTn id="26" dur="2000" fill="hold"/>
                                        <p:tgtEl>
                                          <p:spTgt spid="26"/>
                                        </p:tgtEl>
                                      </p:cBhvr>
                                      <p:by x="110000" y="110000"/>
                                    </p:animScale>
                                  </p:childTnLst>
                                </p:cTn>
                              </p:par>
                              <p:par>
                                <p:cTn id="27" presetID="64" presetClass="path" presetSubtype="0" repeatCount="indefinite" accel="50000" decel="50000" autoRev="1" fill="hold" grpId="1" nodeType="withEffect">
                                  <p:stCondLst>
                                    <p:cond delay="2000"/>
                                  </p:stCondLst>
                                  <p:childTnLst>
                                    <p:animMotion origin="layout" path="M -2.70833E-6 -4.07407E-6 L -0.00143 -0.07592 " pathEditMode="relative" rAng="0" ptsTypes="AA">
                                      <p:cBhvr>
                                        <p:cTn id="28" dur="2000" fill="hold"/>
                                        <p:tgtEl>
                                          <p:spTgt spid="26"/>
                                        </p:tgtEl>
                                        <p:attrNameLst>
                                          <p:attrName>ppt_x</p:attrName>
                                          <p:attrName>ppt_y</p:attrName>
                                        </p:attrNameLst>
                                      </p:cBhvr>
                                      <p:rCtr x="-78" y="-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5" grpId="1" animBg="1"/>
      <p:bldP spid="16" grpId="0" animBg="1"/>
      <p:bldP spid="16" grpId="1" animBg="1"/>
      <p:bldP spid="24" grpId="0" animBg="1"/>
      <p:bldP spid="24" grpId="1" animBg="1"/>
      <p:bldP spid="26" grpId="0" animBg="1"/>
      <p:bldP spid="26" grpId="1" animBg="1"/>
      <p:bldP spid="27" grpId="0" animBg="1"/>
      <p:bldP spid="27" grpId="1" animBg="1"/>
      <p:bldP spid="31" grpId="0" animBg="1"/>
      <p:bldP spid="31" grpId="1" animBg="1"/>
    </p:bldLst>
  </p:timing>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um" ma:contentTypeID="0x0101002A98B1C896EE5849B65D3F16E4F6EB33" ma:contentTypeVersion="5" ma:contentTypeDescription="Új dokumentum létrehozása." ma:contentTypeScope="" ma:versionID="e9b369018605ba6289527afb6abd17a5">
  <xsd:schema xmlns:xsd="http://www.w3.org/2001/XMLSchema" xmlns:xs="http://www.w3.org/2001/XMLSchema" xmlns:p="http://schemas.microsoft.com/office/2006/metadata/properties" xmlns:ns2="5afde73b-c052-4a2c-91af-a4a96b1c852e" targetNamespace="http://schemas.microsoft.com/office/2006/metadata/properties" ma:root="true" ma:fieldsID="f49b95145f23ec9da976164341108fce" ns2:_="">
    <xsd:import namespace="5afde73b-c052-4a2c-91af-a4a96b1c852e"/>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afde73b-c052-4a2c-91af-a4a96b1c852e"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artalomtípus"/>
        <xsd:element ref="dc:title" minOccurs="0" maxOccurs="1" ma:index="4" ma:displayName="Cí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5afde73b-c052-4a2c-91af-a4a96b1c852e" xsi:nil="true"/>
  </documentManagement>
</p:properties>
</file>

<file path=customXml/itemProps1.xml><?xml version="1.0" encoding="utf-8"?>
<ds:datastoreItem xmlns:ds="http://schemas.openxmlformats.org/officeDocument/2006/customXml" ds:itemID="{5168CF74-56CE-41EE-9D23-93B942F19F52}"/>
</file>

<file path=customXml/itemProps2.xml><?xml version="1.0" encoding="utf-8"?>
<ds:datastoreItem xmlns:ds="http://schemas.openxmlformats.org/officeDocument/2006/customXml" ds:itemID="{710B1FE7-9A2C-4F44-99AE-B715DCC658F7}"/>
</file>

<file path=customXml/itemProps3.xml><?xml version="1.0" encoding="utf-8"?>
<ds:datastoreItem xmlns:ds="http://schemas.openxmlformats.org/officeDocument/2006/customXml" ds:itemID="{B094689E-71B2-47B6-A9FA-AA90B19F3883}"/>
</file>

<file path=docProps/app.xml><?xml version="1.0" encoding="utf-8"?>
<Properties xmlns="http://schemas.openxmlformats.org/officeDocument/2006/extended-properties" xmlns:vt="http://schemas.openxmlformats.org/officeDocument/2006/docPropsVTypes">
  <TotalTime>699</TotalTime>
  <Words>720</Words>
  <Application>Microsoft Office PowerPoint</Application>
  <PresentationFormat>Szélesvásznú</PresentationFormat>
  <Paragraphs>94</Paragraphs>
  <Slides>13</Slides>
  <Notes>0</Notes>
  <HiddenSlides>0</HiddenSlides>
  <MMClips>0</MMClips>
  <ScaleCrop>false</ScaleCrop>
  <HeadingPairs>
    <vt:vector size="6" baseType="variant">
      <vt:variant>
        <vt:lpstr>Használt betűtípusok</vt:lpstr>
      </vt:variant>
      <vt:variant>
        <vt:i4>8</vt:i4>
      </vt:variant>
      <vt:variant>
        <vt:lpstr>Téma</vt:lpstr>
      </vt:variant>
      <vt:variant>
        <vt:i4>1</vt:i4>
      </vt:variant>
      <vt:variant>
        <vt:lpstr>Diacímek</vt:lpstr>
      </vt:variant>
      <vt:variant>
        <vt:i4>13</vt:i4>
      </vt:variant>
    </vt:vector>
  </HeadingPairs>
  <TitlesOfParts>
    <vt:vector size="22" baseType="lpstr">
      <vt:lpstr>Abadi</vt:lpstr>
      <vt:lpstr>Aptos</vt:lpstr>
      <vt:lpstr>Aptos Display</vt:lpstr>
      <vt:lpstr>Arial</vt:lpstr>
      <vt:lpstr>Calibri</vt:lpstr>
      <vt:lpstr>Courier New</vt:lpstr>
      <vt:lpstr>Raleway</vt:lpstr>
      <vt:lpstr>Wingdings</vt:lpstr>
      <vt:lpstr>Office-téma</vt:lpstr>
      <vt:lpstr>Receptek4you</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Receptek4you</dc:title>
  <dc:creator/>
  <cp:lastModifiedBy>Varju Richárd Dániel 622</cp:lastModifiedBy>
  <cp:revision>320</cp:revision>
  <dcterms:created xsi:type="dcterms:W3CDTF">2025-03-26T07:43:38Z</dcterms:created>
  <dcterms:modified xsi:type="dcterms:W3CDTF">2025-04-02T09:27:23Z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0x0101002A98B1C896EE5849B65D3F16E4F6EB33</vt:lpwstr>
  </property>
</Properties>
</file>

<file path=docProps/thumbnail.jpeg>
</file>